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8" r:id="rId4"/>
    <p:sldId id="264" r:id="rId5"/>
    <p:sldId id="265" r:id="rId6"/>
    <p:sldId id="266" r:id="rId7"/>
    <p:sldId id="267" r:id="rId8"/>
    <p:sldId id="271" r:id="rId9"/>
    <p:sldId id="272" r:id="rId10"/>
    <p:sldId id="268" r:id="rId11"/>
    <p:sldId id="269" r:id="rId12"/>
    <p:sldId id="276" r:id="rId13"/>
    <p:sldId id="277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 autoAdjust="0"/>
    <p:restoredTop sz="94626" autoAdjust="0"/>
  </p:normalViewPr>
  <p:slideViewPr>
    <p:cSldViewPr showGuides="1">
      <p:cViewPr varScale="1">
        <p:scale>
          <a:sx n="98" d="100"/>
          <a:sy n="98" d="100"/>
        </p:scale>
        <p:origin x="384" y="9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376C74-2DBA-46AD-9DDE-8B36413871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041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D91B6C-7A2E-4761-92D3-31C8D0AC31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6048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CB98AA-A36D-432D-ABB1-580D20D21E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3898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32BB6D-2DD8-4BF7-A823-01EA88284D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3284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B9CA03-1356-4C7D-A03F-0402C43551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530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728261-204E-419A-AEDA-6D38EB3FE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64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A4F942-0631-4E5D-A1D5-6468DEB40D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83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6F8032-0104-4B2B-9DCF-499C678A72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282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D98D0B-88B0-4CC4-A876-D4B5253980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5250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2F2CEC-421D-4CC2-9070-12B02A0103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21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5CFAB-D12C-4A03-AD2F-58F76241E6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359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B611047-6D8E-4393-A107-828BD900BA1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Palatino Linotyp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Palatino Linotyp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Palatino Linotyp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Palatino Linotyp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Palatino Linotyp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Palatino Linotyp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Palatino Linotyp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124200"/>
            <a:ext cx="8686800" cy="3048000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Advanced Psychology Lab: Research Methods in Personality Psychology</a:t>
            </a:r>
          </a:p>
          <a:p>
            <a:pPr eaLnBrk="1" hangingPunct="1"/>
            <a:endParaRPr lang="en-US" altLang="en-US" b="1" dirty="0" smtClean="0"/>
          </a:p>
          <a:p>
            <a:pPr eaLnBrk="1" hangingPunct="1"/>
            <a:endParaRPr lang="en-US" altLang="en-US" b="1" dirty="0" smtClean="0"/>
          </a:p>
          <a:p>
            <a:pPr eaLnBrk="1" hangingPunct="1"/>
            <a:endParaRPr lang="en-US" altLang="en-US" b="1" dirty="0" smtClean="0"/>
          </a:p>
          <a:p>
            <a:pPr eaLnBrk="1" hangingPunct="1"/>
            <a:endParaRPr lang="en-US" altLang="en-US" sz="1600" b="1" dirty="0" smtClean="0"/>
          </a:p>
          <a:p>
            <a:pPr eaLnBrk="1" hangingPunct="1"/>
            <a:endParaRPr lang="en-US" altLang="en-US" sz="1600" b="1" dirty="0" smtClean="0"/>
          </a:p>
          <a:p>
            <a:pPr eaLnBrk="1" hangingPunct="1"/>
            <a:endParaRPr lang="en-US" altLang="en-US" sz="1600" b="1" dirty="0" smtClean="0"/>
          </a:p>
          <a:p>
            <a:pPr eaLnBrk="1" hangingPunct="1"/>
            <a:endParaRPr lang="en-US" altLang="en-US" b="1" dirty="0" smtClean="0"/>
          </a:p>
          <a:p>
            <a:pPr algn="r" eaLnBrk="1" hangingPunct="1"/>
            <a:r>
              <a:rPr lang="en-US" altLang="en-US" dirty="0" smtClean="0"/>
              <a:t>R. Chris Fraley</a:t>
            </a:r>
            <a:br>
              <a:rPr lang="en-US" altLang="en-US" dirty="0" smtClean="0"/>
            </a:br>
            <a:r>
              <a:rPr lang="en-US" altLang="en-US" dirty="0" smtClean="0"/>
              <a:t>http://www.yourpersonality.net/psych350/fall2015/ </a:t>
            </a:r>
            <a:br>
              <a:rPr lang="en-US" altLang="en-US" dirty="0" smtClean="0"/>
            </a:br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"/>
            <a:ext cx="2654300" cy="2273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28600"/>
            <a:ext cx="2654300" cy="2273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8600"/>
            <a:ext cx="2654300" cy="227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Why is Psychology One of the Most Popular Majors?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Why is Psychology One of the Most Popular Majors?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Of all the disciplines that exist, psychology is one of the few that is explicitly concerned with understanding the way people behave, feel, and think.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Why is Psychology One of the Most Popular Majors?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Many of the </a:t>
            </a:r>
            <a:r>
              <a:rPr lang="en-US" altLang="en-US" i="1" smtClean="0"/>
              <a:t>themes</a:t>
            </a:r>
            <a:r>
              <a:rPr lang="en-US" altLang="en-US" smtClean="0"/>
              <a:t> that have characterized intellectual inquiry over the years are studied by psychologists</a:t>
            </a:r>
          </a:p>
          <a:p>
            <a:pPr eaLnBrk="1" hangingPunct="1"/>
            <a:endParaRPr lang="en-US" altLang="en-US" sz="600" smtClean="0"/>
          </a:p>
          <a:p>
            <a:pPr lvl="1" eaLnBrk="1" hangingPunct="1"/>
            <a:r>
              <a:rPr lang="en-US" altLang="en-US" smtClean="0"/>
              <a:t>free will and determinism</a:t>
            </a:r>
          </a:p>
          <a:p>
            <a:pPr lvl="1" eaLnBrk="1" hangingPunct="1"/>
            <a:r>
              <a:rPr lang="en-US" altLang="en-US" smtClean="0"/>
              <a:t>mind and matter</a:t>
            </a:r>
          </a:p>
          <a:p>
            <a:pPr lvl="1" eaLnBrk="1" hangingPunct="1"/>
            <a:r>
              <a:rPr lang="en-US" altLang="en-US" smtClean="0"/>
              <a:t>nature and nurture</a:t>
            </a:r>
          </a:p>
          <a:p>
            <a:pPr lvl="1" eaLnBrk="1" hangingPunct="1"/>
            <a:r>
              <a:rPr lang="en-US" altLang="en-US" smtClean="0"/>
              <a:t>love and loss</a:t>
            </a:r>
          </a:p>
          <a:p>
            <a:pPr lvl="1" eaLnBrk="1" hangingPunct="1"/>
            <a:r>
              <a:rPr lang="en-US" altLang="en-US" smtClean="0"/>
              <a:t>personality growth and disorder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Makes Psychology Different?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So, what is special about psychology, as opposed to the study of philosophy, literature, or history?</a:t>
            </a:r>
          </a:p>
          <a:p>
            <a:pPr eaLnBrk="1" hangingPunct="1"/>
            <a:r>
              <a:rPr lang="en-US" altLang="en-US" smtClean="0"/>
              <a:t>The critical difference is that modern psychology is based on the scientific method.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048000" y="381000"/>
            <a:ext cx="304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0000"/>
                </a:solidFill>
                <a:latin typeface="Arial" panose="020B0604020202020204" pitchFamily="34" charset="0"/>
              </a:rPr>
              <a:t>Psychology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990600" y="5105400"/>
            <a:ext cx="3048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</a:rPr>
              <a:t>Philosophy &amp; Humanities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257800" y="36576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</a:rPr>
              <a:t>Natural Science</a:t>
            </a: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V="1">
            <a:off x="2514600" y="2590800"/>
            <a:ext cx="0" cy="259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 flipV="1">
            <a:off x="6781800" y="2590800"/>
            <a:ext cx="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2514600" y="2590800"/>
            <a:ext cx="1752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H="1">
            <a:off x="4876800" y="25908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V="1">
            <a:off x="4267200" y="914400"/>
            <a:ext cx="0" cy="1676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V="1">
            <a:off x="4876800" y="914400"/>
            <a:ext cx="0" cy="1676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685800" y="3505200"/>
            <a:ext cx="160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2000" i="1">
                <a:solidFill>
                  <a:srgbClr val="000000"/>
                </a:solidFill>
              </a:rPr>
              <a:t>the </a:t>
            </a:r>
            <a:r>
              <a:rPr lang="en-US" altLang="en-US" sz="2000" i="1" u="sng">
                <a:solidFill>
                  <a:srgbClr val="000000"/>
                </a:solidFill>
              </a:rPr>
              <a:t>themes</a:t>
            </a:r>
            <a:r>
              <a:rPr lang="en-US" altLang="en-US" sz="2000" i="1">
                <a:solidFill>
                  <a:srgbClr val="000000"/>
                </a:solidFill>
              </a:rPr>
              <a:t> of psychology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7086600" y="2286000"/>
            <a:ext cx="160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i="1">
                <a:solidFill>
                  <a:srgbClr val="000000"/>
                </a:solidFill>
              </a:rPr>
              <a:t>the </a:t>
            </a:r>
            <a:r>
              <a:rPr lang="en-US" altLang="en-US" sz="2000" i="1" u="sng">
                <a:solidFill>
                  <a:srgbClr val="000000"/>
                </a:solidFill>
              </a:rPr>
              <a:t>methods</a:t>
            </a:r>
            <a:r>
              <a:rPr lang="en-US" altLang="en-US" sz="2000" i="1">
                <a:solidFill>
                  <a:srgbClr val="000000"/>
                </a:solidFill>
              </a:rPr>
              <a:t> of psychology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4495800" y="4800600"/>
            <a:ext cx="39624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800">
                <a:solidFill>
                  <a:srgbClr val="000000"/>
                </a:solidFill>
              </a:rPr>
              <a:t>Psychology, like the humanities, is concerned with fundamental issues concerning human experience.  However, psychologists use the methods of the natural sciences to learn about  psychological phenomena.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Why Does this Matter?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Why is the scientific method potentially useful for studying human experience?</a:t>
            </a:r>
          </a:p>
          <a:p>
            <a:pPr eaLnBrk="1" hangingPunct="1"/>
            <a:r>
              <a:rPr lang="en-US" altLang="en-US" smtClean="0"/>
              <a:t>The methods we tend to use are subject to severe limitations—some of which we will review in our next lecture.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Personality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Although the study of psychology focuses on big issues, such as development, mental functioning, and social behavior, the discipline of psychology is rather dissociated.</a:t>
            </a:r>
          </a:p>
          <a:p>
            <a:pPr eaLnBrk="1" hangingPunct="1"/>
            <a:r>
              <a:rPr lang="en-US" altLang="en-US" smtClean="0"/>
              <a:t>Students tend to receive training in specific areas of psychology.</a:t>
            </a:r>
          </a:p>
          <a:p>
            <a:pPr eaLnBrk="1" hangingPunct="1"/>
            <a:r>
              <a:rPr lang="en-US" altLang="en-US" smtClean="0"/>
              <a:t>Students focusing on some areas (e.g., psychobiology) may receive little if any training in other areas (e.g., social).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Personality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mtClean="0"/>
              <a:t>Personality psychology is the one subdiscipline within psychology that is motivated by issues that cut across the various subdisciplines. </a:t>
            </a:r>
          </a:p>
          <a:p>
            <a:pPr eaLnBrk="1" hangingPunct="1"/>
            <a:r>
              <a:rPr lang="en-US" altLang="en-US" smtClean="0"/>
              <a:t>The science of personality is concerned with </a:t>
            </a:r>
          </a:p>
          <a:p>
            <a:pPr lvl="1" eaLnBrk="1" hangingPunct="1"/>
            <a:r>
              <a:rPr lang="en-US" altLang="en-US" smtClean="0"/>
              <a:t>The way in which people differ from one another (individual differences)</a:t>
            </a:r>
          </a:p>
          <a:p>
            <a:pPr lvl="1" eaLnBrk="1" hangingPunct="1"/>
            <a:r>
              <a:rPr lang="en-US" altLang="en-US" smtClean="0"/>
              <a:t>The development of such differences (developmental)</a:t>
            </a:r>
          </a:p>
          <a:p>
            <a:pPr lvl="1" eaLnBrk="1" hangingPunct="1"/>
            <a:r>
              <a:rPr lang="en-US" altLang="en-US" smtClean="0"/>
              <a:t>The way the mind works (cognitive)</a:t>
            </a:r>
          </a:p>
          <a:p>
            <a:pPr lvl="1" eaLnBrk="1" hangingPunct="1"/>
            <a:r>
              <a:rPr lang="en-US" altLang="en-US" smtClean="0"/>
              <a:t>The way in which people influence, and are influenced, by their cultural and social contexts (social)</a:t>
            </a:r>
          </a:p>
          <a:p>
            <a:pPr lvl="1" eaLnBrk="1" hangingPunct="1"/>
            <a:r>
              <a:rPr lang="en-US" altLang="en-US" smtClean="0"/>
              <a:t>The biological bases of thought, feeling, and behavior (biological)</a:t>
            </a:r>
          </a:p>
          <a:p>
            <a:pPr lvl="1"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Class Objectives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mtClean="0"/>
              <a:t>The objectives of this course are </a:t>
            </a:r>
          </a:p>
          <a:p>
            <a:pPr lvl="1" eaLnBrk="1" hangingPunct="1"/>
            <a:r>
              <a:rPr lang="en-US" altLang="en-US" smtClean="0"/>
              <a:t>to illustrate some of the limitations of non-scientific approaches to understanding personality</a:t>
            </a:r>
          </a:p>
          <a:p>
            <a:pPr lvl="1" eaLnBrk="1" hangingPunct="1"/>
            <a:r>
              <a:rPr lang="en-US" altLang="en-US" smtClean="0"/>
              <a:t>to teach you how to use the scientific method as it applies to the psychology of personality</a:t>
            </a:r>
          </a:p>
          <a:p>
            <a:pPr lvl="1" eaLnBrk="1" hangingPunct="1"/>
            <a:r>
              <a:rPr lang="en-US" altLang="en-US" smtClean="0"/>
              <a:t>to foster your ability to think critically about psychological theories and research (as well as other information)</a:t>
            </a:r>
          </a:p>
          <a:p>
            <a:pPr lvl="1" eaLnBrk="1" hangingPunct="1"/>
            <a:r>
              <a:rPr lang="en-US" altLang="en-US" smtClean="0"/>
              <a:t>to help you better understand </a:t>
            </a:r>
            <a:r>
              <a:rPr lang="en-US" altLang="en-US" i="1" smtClean="0"/>
              <a:t>your personality</a:t>
            </a:r>
            <a:r>
              <a:rPr lang="en-US" altLang="en-US" smtClean="0"/>
              <a:t> through the use of existing research paradigms in personality psychology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Overview of Syllabus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800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Class web site</a:t>
            </a:r>
          </a:p>
          <a:p>
            <a:pPr lvl="1" eaLnBrk="1" hangingPunct="1"/>
            <a:r>
              <a:rPr lang="en-US" altLang="en-US" dirty="0" smtClean="0"/>
              <a:t>http://www.yourpersonality.net/psych350/fall2015/</a:t>
            </a:r>
            <a:endParaRPr lang="en-US" altLang="en-US" dirty="0" smtClean="0">
              <a:latin typeface="Arial" panose="020B0604020202020204" pitchFamily="34" charset="0"/>
            </a:endParaRPr>
          </a:p>
          <a:p>
            <a:pPr lvl="1" eaLnBrk="1" hangingPunct="1"/>
            <a:r>
              <a:rPr lang="en-US" altLang="en-US" dirty="0" smtClean="0"/>
              <a:t>Future updates and changes will be reflected in the online version of the syllabus.</a:t>
            </a:r>
            <a:endParaRPr lang="en-US" altLang="en-US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/>
              <a:t>Grading</a:t>
            </a:r>
          </a:p>
          <a:p>
            <a:pPr lvl="1" eaLnBrk="1" hangingPunct="1"/>
            <a:endParaRPr lang="en-US" altLang="en-US" dirty="0" smtClean="0"/>
          </a:p>
          <a:p>
            <a:pPr lvl="2" eaLnBrk="1" hangingPunct="1"/>
            <a:r>
              <a:rPr lang="en-US" altLang="en-US" dirty="0" smtClean="0"/>
              <a:t>20% Attendance and participation in lab activities</a:t>
            </a:r>
          </a:p>
          <a:p>
            <a:pPr lvl="2" eaLnBrk="1" hangingPunct="1"/>
            <a:r>
              <a:rPr lang="en-US" altLang="en-US" dirty="0" smtClean="0"/>
              <a:t>20% Quizzes</a:t>
            </a:r>
          </a:p>
          <a:p>
            <a:pPr lvl="2" eaLnBrk="1" hangingPunct="1"/>
            <a:r>
              <a:rPr lang="en-US" altLang="en-US" dirty="0" smtClean="0"/>
              <a:t>20% Major Project 1 (due Sept 22)</a:t>
            </a:r>
          </a:p>
          <a:p>
            <a:pPr lvl="2" eaLnBrk="1" hangingPunct="1"/>
            <a:r>
              <a:rPr lang="en-US" altLang="en-US" dirty="0" smtClean="0"/>
              <a:t>20% Major Project 2 (due Oct 27)</a:t>
            </a:r>
          </a:p>
          <a:p>
            <a:pPr lvl="2" eaLnBrk="1" hangingPunct="1"/>
            <a:r>
              <a:rPr lang="en-US" altLang="en-US" dirty="0" smtClean="0"/>
              <a:t>20% Major Project 3 (due Dec 8)</a:t>
            </a:r>
          </a:p>
          <a:p>
            <a:pPr lvl="2" eaLnBrk="1" hangingPunct="1"/>
            <a:endParaRPr lang="en-US" altLang="en-US" dirty="0" smtClean="0"/>
          </a:p>
          <a:p>
            <a:pPr lvl="1" eaLnBrk="1" hangingPunct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Important Notes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 lab sections will be meeting in rooms 289 and 453D of the Psychology Department.</a:t>
            </a:r>
          </a:p>
          <a:p>
            <a:pPr eaLnBrk="1" hangingPunct="1"/>
            <a:r>
              <a:rPr lang="en-US" altLang="en-US" dirty="0" smtClean="0"/>
              <a:t>Labs will begin this week! Please be sure to attend </a:t>
            </a:r>
            <a:r>
              <a:rPr lang="en-US" altLang="en-US" sz="2800" b="1" dirty="0" smtClean="0">
                <a:solidFill>
                  <a:srgbClr val="92D050"/>
                </a:solidFill>
              </a:rPr>
              <a:t>Friday’s</a:t>
            </a:r>
            <a:r>
              <a:rPr lang="en-US" altLang="en-US" dirty="0" smtClean="0"/>
              <a:t> lab. (We will NOT have the </a:t>
            </a:r>
            <a:r>
              <a:rPr lang="en-US" altLang="en-US" dirty="0" smtClean="0">
                <a:solidFill>
                  <a:srgbClr val="FF0000"/>
                </a:solidFill>
              </a:rPr>
              <a:t>Wed</a:t>
            </a:r>
            <a:r>
              <a:rPr lang="en-US" altLang="en-US" dirty="0" smtClean="0"/>
              <a:t> lab this week.)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Computers in the Lab Rooms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will need to know your Active Directory account information to log in to the computers in the lab rooms.</a:t>
            </a:r>
            <a:endParaRPr lang="en-US" altLang="en-US" sz="1400" smtClean="0"/>
          </a:p>
          <a:p>
            <a:pPr eaLnBrk="1" hangingPunct="1"/>
            <a:endParaRPr lang="en-US" altLang="en-US" sz="1400" smtClean="0"/>
          </a:p>
          <a:p>
            <a:pPr lvl="1" eaLnBrk="1" hangingPunct="1"/>
            <a:r>
              <a:rPr lang="en-US" altLang="en-US" smtClean="0"/>
              <a:t>Everyone (instructors, students, staff, etc.) will need an Active Directory (AD) password to login to any psychology computer.  </a:t>
            </a:r>
          </a:p>
          <a:p>
            <a:pPr lvl="1" eaLnBrk="1" hangingPunct="1"/>
            <a:endParaRPr lang="en-US" altLang="en-US" smtClean="0"/>
          </a:p>
          <a:p>
            <a:pPr lvl="1" eaLnBrk="1" hangingPunct="1"/>
            <a:r>
              <a:rPr lang="en-US" altLang="en-US" smtClean="0"/>
              <a:t>Students should already have AD passwords.  Please go to the CITES website to create your AD password if you do not already have</a:t>
            </a:r>
            <a:br>
              <a:rPr lang="en-US" altLang="en-US" smtClean="0"/>
            </a:br>
            <a:r>
              <a:rPr lang="en-US" altLang="en-US" smtClean="0"/>
              <a:t>one: http://www.cites.illinois.edu/accounts/index.html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808080"/>
      </a:dk1>
      <a:lt1>
        <a:srgbClr val="CCECFF"/>
      </a:lt1>
      <a:dk2>
        <a:srgbClr val="000099"/>
      </a:dk2>
      <a:lt2>
        <a:srgbClr val="CCECFF"/>
      </a:lt2>
      <a:accent1>
        <a:srgbClr val="00CC99"/>
      </a:accent1>
      <a:accent2>
        <a:srgbClr val="3333CC"/>
      </a:accent2>
      <a:accent3>
        <a:srgbClr val="AAAACA"/>
      </a:accent3>
      <a:accent4>
        <a:srgbClr val="AEC9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9565</TotalTime>
  <Words>618</Words>
  <Application>Microsoft Office PowerPoint</Application>
  <PresentationFormat>On-screen Show (4:3)</PresentationFormat>
  <Paragraphs>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Palatino Linotype</vt:lpstr>
      <vt:lpstr>Times New Roman</vt:lpstr>
      <vt:lpstr>Default Design</vt:lpstr>
      <vt:lpstr>PowerPoint Presentation</vt:lpstr>
      <vt:lpstr>Why is Psychology One of the Most Popular Majors?</vt:lpstr>
      <vt:lpstr>Why is Psychology One of the Most Popular Majors?</vt:lpstr>
      <vt:lpstr>Why is Psychology One of the Most Popular Majors?</vt:lpstr>
      <vt:lpstr>What Makes Psychology Different?</vt:lpstr>
      <vt:lpstr>PowerPoint Presentation</vt:lpstr>
      <vt:lpstr>Why Does this Matter?</vt:lpstr>
      <vt:lpstr>Personality</vt:lpstr>
      <vt:lpstr>Personality</vt:lpstr>
      <vt:lpstr>Class Objectives</vt:lpstr>
      <vt:lpstr>Overview of Syllabus</vt:lpstr>
      <vt:lpstr>Important Notes</vt:lpstr>
      <vt:lpstr>Computers in the Lab Rooms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Psychology 242</dc:title>
  <dc:creator>Psychology UIC</dc:creator>
  <cp:lastModifiedBy>R. Chris Fraley</cp:lastModifiedBy>
  <cp:revision>55</cp:revision>
  <dcterms:created xsi:type="dcterms:W3CDTF">2002-01-03T20:53:00Z</dcterms:created>
  <dcterms:modified xsi:type="dcterms:W3CDTF">2015-08-25T18:05:29Z</dcterms:modified>
</cp:coreProperties>
</file>