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343" r:id="rId3"/>
    <p:sldId id="281" r:id="rId4"/>
    <p:sldId id="282" r:id="rId5"/>
    <p:sldId id="283" r:id="rId6"/>
    <p:sldId id="284" r:id="rId7"/>
    <p:sldId id="285" r:id="rId8"/>
    <p:sldId id="286" r:id="rId9"/>
    <p:sldId id="287" r:id="rId10"/>
    <p:sldId id="288" r:id="rId11"/>
    <p:sldId id="289" r:id="rId12"/>
    <p:sldId id="290" r:id="rId13"/>
    <p:sldId id="291" r:id="rId14"/>
    <p:sldId id="292" r:id="rId15"/>
    <p:sldId id="299" r:id="rId16"/>
    <p:sldId id="300" r:id="rId17"/>
    <p:sldId id="301" r:id="rId18"/>
    <p:sldId id="303" r:id="rId19"/>
    <p:sldId id="347" r:id="rId20"/>
    <p:sldId id="304" r:id="rId21"/>
    <p:sldId id="348" r:id="rId22"/>
    <p:sldId id="305" r:id="rId23"/>
    <p:sldId id="352"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53" r:id="rId37"/>
    <p:sldId id="320" r:id="rId38"/>
    <p:sldId id="321" r:id="rId39"/>
    <p:sldId id="322" r:id="rId40"/>
    <p:sldId id="323" r:id="rId41"/>
    <p:sldId id="324" r:id="rId42"/>
    <p:sldId id="325" r:id="rId43"/>
    <p:sldId id="326" r:id="rId44"/>
    <p:sldId id="327" r:id="rId45"/>
    <p:sldId id="328" r:id="rId46"/>
    <p:sldId id="329" r:id="rId47"/>
    <p:sldId id="330" r:id="rId48"/>
    <p:sldId id="331" r:id="rId49"/>
    <p:sldId id="332" r:id="rId50"/>
    <p:sldId id="333" r:id="rId51"/>
    <p:sldId id="334" r:id="rId52"/>
    <p:sldId id="350" r:id="rId53"/>
    <p:sldId id="336" r:id="rId54"/>
    <p:sldId id="351" r:id="rId55"/>
    <p:sldId id="338" r:id="rId56"/>
    <p:sldId id="346" r:id="rId57"/>
    <p:sldId id="339" r:id="rId58"/>
    <p:sldId id="354" r:id="rId59"/>
    <p:sldId id="345" r:id="rId60"/>
    <p:sldId id="342" r:id="rId6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94626" autoAdjust="0"/>
  </p:normalViewPr>
  <p:slideViewPr>
    <p:cSldViewPr showGuides="1">
      <p:cViewPr varScale="1">
        <p:scale>
          <a:sx n="89" d="100"/>
          <a:sy n="89" d="100"/>
        </p:scale>
        <p:origin x="96" y="288"/>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9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4AA28B4-8534-4019-8CA7-FEB61097D8D4}" type="slidenum">
              <a:rPr lang="en-US" altLang="en-US"/>
              <a:pPr/>
              <a:t>‹#›</a:t>
            </a:fld>
            <a:endParaRPr lang="en-US" altLang="en-US"/>
          </a:p>
        </p:txBody>
      </p:sp>
    </p:spTree>
    <p:extLst>
      <p:ext uri="{BB962C8B-B14F-4D97-AF65-F5344CB8AC3E}">
        <p14:creationId xmlns:p14="http://schemas.microsoft.com/office/powerpoint/2010/main" val="1335707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5B99BAB-36EB-48F5-8725-C4A48B687368}" type="slidenum">
              <a:rPr lang="en-US" altLang="en-US"/>
              <a:pPr/>
              <a:t>‹#›</a:t>
            </a:fld>
            <a:endParaRPr lang="en-US" altLang="en-US"/>
          </a:p>
        </p:txBody>
      </p:sp>
    </p:spTree>
    <p:extLst>
      <p:ext uri="{BB962C8B-B14F-4D97-AF65-F5344CB8AC3E}">
        <p14:creationId xmlns:p14="http://schemas.microsoft.com/office/powerpoint/2010/main" val="965703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4BB904B-651F-4860-B523-EA3A68F9AE04}" type="slidenum">
              <a:rPr lang="en-US" altLang="en-US"/>
              <a:pPr/>
              <a:t>‹#›</a:t>
            </a:fld>
            <a:endParaRPr lang="en-US" altLang="en-US"/>
          </a:p>
        </p:txBody>
      </p:sp>
    </p:spTree>
    <p:extLst>
      <p:ext uri="{BB962C8B-B14F-4D97-AF65-F5344CB8AC3E}">
        <p14:creationId xmlns:p14="http://schemas.microsoft.com/office/powerpoint/2010/main" val="185219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84BFC0B-7F2A-40DE-9D98-C06057262C13}" type="slidenum">
              <a:rPr lang="en-US" altLang="en-US"/>
              <a:pPr/>
              <a:t>‹#›</a:t>
            </a:fld>
            <a:endParaRPr lang="en-US" altLang="en-US"/>
          </a:p>
        </p:txBody>
      </p:sp>
    </p:spTree>
    <p:extLst>
      <p:ext uri="{BB962C8B-B14F-4D97-AF65-F5344CB8AC3E}">
        <p14:creationId xmlns:p14="http://schemas.microsoft.com/office/powerpoint/2010/main" val="4228091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AAFFC44-A52C-44B1-8B78-FDC0F223F99E}" type="slidenum">
              <a:rPr lang="en-US" altLang="en-US"/>
              <a:pPr/>
              <a:t>‹#›</a:t>
            </a:fld>
            <a:endParaRPr lang="en-US" altLang="en-US"/>
          </a:p>
        </p:txBody>
      </p:sp>
    </p:spTree>
    <p:extLst>
      <p:ext uri="{BB962C8B-B14F-4D97-AF65-F5344CB8AC3E}">
        <p14:creationId xmlns:p14="http://schemas.microsoft.com/office/powerpoint/2010/main" val="261950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9069111E-CDCD-41BF-92EF-C0088933222C}" type="slidenum">
              <a:rPr lang="en-US" altLang="en-US"/>
              <a:pPr/>
              <a:t>‹#›</a:t>
            </a:fld>
            <a:endParaRPr lang="en-US" altLang="en-US"/>
          </a:p>
        </p:txBody>
      </p:sp>
    </p:spTree>
    <p:extLst>
      <p:ext uri="{BB962C8B-B14F-4D97-AF65-F5344CB8AC3E}">
        <p14:creationId xmlns:p14="http://schemas.microsoft.com/office/powerpoint/2010/main" val="956205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35CBB80-9143-485E-8CB1-458BFD40A3A9}" type="slidenum">
              <a:rPr lang="en-US" altLang="en-US"/>
              <a:pPr/>
              <a:t>‹#›</a:t>
            </a:fld>
            <a:endParaRPr lang="en-US" altLang="en-US"/>
          </a:p>
        </p:txBody>
      </p:sp>
    </p:spTree>
    <p:extLst>
      <p:ext uri="{BB962C8B-B14F-4D97-AF65-F5344CB8AC3E}">
        <p14:creationId xmlns:p14="http://schemas.microsoft.com/office/powerpoint/2010/main" val="270561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57415AA-133E-4DC2-AFA2-D0EF48833F3A}" type="slidenum">
              <a:rPr lang="en-US" altLang="en-US"/>
              <a:pPr/>
              <a:t>‹#›</a:t>
            </a:fld>
            <a:endParaRPr lang="en-US" altLang="en-US"/>
          </a:p>
        </p:txBody>
      </p:sp>
    </p:spTree>
    <p:extLst>
      <p:ext uri="{BB962C8B-B14F-4D97-AF65-F5344CB8AC3E}">
        <p14:creationId xmlns:p14="http://schemas.microsoft.com/office/powerpoint/2010/main" val="2469218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A1AE8D9-FF3E-4D80-AC55-5E9A27A0F448}" type="slidenum">
              <a:rPr lang="en-US" altLang="en-US"/>
              <a:pPr/>
              <a:t>‹#›</a:t>
            </a:fld>
            <a:endParaRPr lang="en-US" altLang="en-US"/>
          </a:p>
        </p:txBody>
      </p:sp>
    </p:spTree>
    <p:extLst>
      <p:ext uri="{BB962C8B-B14F-4D97-AF65-F5344CB8AC3E}">
        <p14:creationId xmlns:p14="http://schemas.microsoft.com/office/powerpoint/2010/main" val="1324062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9051-654E-48CE-AC2F-97D4CD7D6290}" type="slidenum">
              <a:rPr lang="en-US" altLang="en-US"/>
              <a:pPr/>
              <a:t>‹#›</a:t>
            </a:fld>
            <a:endParaRPr lang="en-US" altLang="en-US"/>
          </a:p>
        </p:txBody>
      </p:sp>
    </p:spTree>
    <p:extLst>
      <p:ext uri="{BB962C8B-B14F-4D97-AF65-F5344CB8AC3E}">
        <p14:creationId xmlns:p14="http://schemas.microsoft.com/office/powerpoint/2010/main" val="2209772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6CEEC98-9411-47EC-82F8-B1FCE2443078}" type="slidenum">
              <a:rPr lang="en-US" altLang="en-US"/>
              <a:pPr/>
              <a:t>‹#›</a:t>
            </a:fld>
            <a:endParaRPr lang="en-US" altLang="en-US"/>
          </a:p>
        </p:txBody>
      </p:sp>
    </p:spTree>
    <p:extLst>
      <p:ext uri="{BB962C8B-B14F-4D97-AF65-F5344CB8AC3E}">
        <p14:creationId xmlns:p14="http://schemas.microsoft.com/office/powerpoint/2010/main" val="303294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654D5EE-F22C-4A4F-8161-F06CB38B4E79}"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200">
          <a:solidFill>
            <a:srgbClr val="000000"/>
          </a:solidFill>
          <a:latin typeface="+mj-lt"/>
          <a:ea typeface="+mj-ea"/>
          <a:cs typeface="+mj-cs"/>
        </a:defRPr>
      </a:lvl1pPr>
      <a:lvl2pPr algn="ctr" rtl="0" eaLnBrk="0" fontAlgn="base" hangingPunct="0">
        <a:spcBef>
          <a:spcPct val="0"/>
        </a:spcBef>
        <a:spcAft>
          <a:spcPct val="0"/>
        </a:spcAft>
        <a:defRPr sz="3200">
          <a:solidFill>
            <a:srgbClr val="000000"/>
          </a:solidFill>
          <a:latin typeface="Palatino Linotype" pitchFamily="18" charset="0"/>
        </a:defRPr>
      </a:lvl2pPr>
      <a:lvl3pPr algn="ctr" rtl="0" eaLnBrk="0" fontAlgn="base" hangingPunct="0">
        <a:spcBef>
          <a:spcPct val="0"/>
        </a:spcBef>
        <a:spcAft>
          <a:spcPct val="0"/>
        </a:spcAft>
        <a:defRPr sz="3200">
          <a:solidFill>
            <a:srgbClr val="000000"/>
          </a:solidFill>
          <a:latin typeface="Palatino Linotype" pitchFamily="18" charset="0"/>
        </a:defRPr>
      </a:lvl3pPr>
      <a:lvl4pPr algn="ctr" rtl="0" eaLnBrk="0" fontAlgn="base" hangingPunct="0">
        <a:spcBef>
          <a:spcPct val="0"/>
        </a:spcBef>
        <a:spcAft>
          <a:spcPct val="0"/>
        </a:spcAft>
        <a:defRPr sz="3200">
          <a:solidFill>
            <a:srgbClr val="000000"/>
          </a:solidFill>
          <a:latin typeface="Palatino Linotype" pitchFamily="18" charset="0"/>
        </a:defRPr>
      </a:lvl4pPr>
      <a:lvl5pPr algn="ctr" rtl="0" eaLnBrk="0" fontAlgn="base" hangingPunct="0">
        <a:spcBef>
          <a:spcPct val="0"/>
        </a:spcBef>
        <a:spcAft>
          <a:spcPct val="0"/>
        </a:spcAft>
        <a:defRPr sz="3200">
          <a:solidFill>
            <a:srgbClr val="000000"/>
          </a:solidFill>
          <a:latin typeface="Palatino Linotype" pitchFamily="18" charset="0"/>
        </a:defRPr>
      </a:lvl5pPr>
      <a:lvl6pPr marL="457200" algn="ctr" rtl="0" fontAlgn="base">
        <a:spcBef>
          <a:spcPct val="0"/>
        </a:spcBef>
        <a:spcAft>
          <a:spcPct val="0"/>
        </a:spcAft>
        <a:defRPr sz="3200">
          <a:solidFill>
            <a:srgbClr val="000000"/>
          </a:solidFill>
          <a:latin typeface="Palatino Linotype" pitchFamily="18" charset="0"/>
        </a:defRPr>
      </a:lvl6pPr>
      <a:lvl7pPr marL="914400" algn="ctr" rtl="0" fontAlgn="base">
        <a:spcBef>
          <a:spcPct val="0"/>
        </a:spcBef>
        <a:spcAft>
          <a:spcPct val="0"/>
        </a:spcAft>
        <a:defRPr sz="3200">
          <a:solidFill>
            <a:srgbClr val="000000"/>
          </a:solidFill>
          <a:latin typeface="Palatino Linotype" pitchFamily="18" charset="0"/>
        </a:defRPr>
      </a:lvl7pPr>
      <a:lvl8pPr marL="1371600" algn="ctr" rtl="0" fontAlgn="base">
        <a:spcBef>
          <a:spcPct val="0"/>
        </a:spcBef>
        <a:spcAft>
          <a:spcPct val="0"/>
        </a:spcAft>
        <a:defRPr sz="3200">
          <a:solidFill>
            <a:srgbClr val="000000"/>
          </a:solidFill>
          <a:latin typeface="Palatino Linotype" pitchFamily="18" charset="0"/>
        </a:defRPr>
      </a:lvl8pPr>
      <a:lvl9pPr marL="1828800" algn="ctr" rtl="0" fontAlgn="base">
        <a:spcBef>
          <a:spcPct val="0"/>
        </a:spcBef>
        <a:spcAft>
          <a:spcPct val="0"/>
        </a:spcAft>
        <a:defRPr sz="3200">
          <a:solidFill>
            <a:srgbClr val="000000"/>
          </a:solidFill>
          <a:latin typeface="Palatino Linotype" pitchFamily="18" charset="0"/>
        </a:defRPr>
      </a:lvl9pPr>
    </p:titleStyle>
    <p:bodyStyle>
      <a:lvl1pPr marL="342900" indent="-342900" algn="l" rtl="0" eaLnBrk="0" fontAlgn="base" hangingPunct="0">
        <a:spcBef>
          <a:spcPct val="20000"/>
        </a:spcBef>
        <a:spcAft>
          <a:spcPct val="0"/>
        </a:spcAft>
        <a:buChar char="•"/>
        <a:defRPr sz="2000">
          <a:solidFill>
            <a:srgbClr val="000000"/>
          </a:solidFill>
          <a:latin typeface="+mn-lt"/>
          <a:ea typeface="+mn-ea"/>
          <a:cs typeface="+mn-cs"/>
        </a:defRPr>
      </a:lvl1pPr>
      <a:lvl2pPr marL="742950" indent="-285750" algn="l" rtl="0" eaLnBrk="0" fontAlgn="base" hangingPunct="0">
        <a:spcBef>
          <a:spcPct val="20000"/>
        </a:spcBef>
        <a:spcAft>
          <a:spcPct val="0"/>
        </a:spcAft>
        <a:buChar char="–"/>
        <a:defRPr>
          <a:solidFill>
            <a:srgbClr val="000000"/>
          </a:solidFill>
          <a:latin typeface="+mn-lt"/>
        </a:defRPr>
      </a:lvl2pPr>
      <a:lvl3pPr marL="1143000" indent="-228600" algn="l" rtl="0" eaLnBrk="0" fontAlgn="base" hangingPunct="0">
        <a:spcBef>
          <a:spcPct val="20000"/>
        </a:spcBef>
        <a:spcAft>
          <a:spcPct val="0"/>
        </a:spcAft>
        <a:buChar char="•"/>
        <a:defRPr>
          <a:solidFill>
            <a:srgbClr val="000000"/>
          </a:solidFill>
          <a:latin typeface="+mn-lt"/>
        </a:defRPr>
      </a:lvl3pPr>
      <a:lvl4pPr marL="1600200" indent="-228600" algn="l" rtl="0" eaLnBrk="0" fontAlgn="base" hangingPunct="0">
        <a:spcBef>
          <a:spcPct val="20000"/>
        </a:spcBef>
        <a:spcAft>
          <a:spcPct val="0"/>
        </a:spcAft>
        <a:buChar char="–"/>
        <a:defRPr>
          <a:solidFill>
            <a:srgbClr val="000000"/>
          </a:solidFill>
          <a:latin typeface="+mn-lt"/>
        </a:defRPr>
      </a:lvl4pPr>
      <a:lvl5pPr marL="2057400" indent="-228600" algn="l" rtl="0" eaLnBrk="0" fontAlgn="base" hangingPunct="0">
        <a:spcBef>
          <a:spcPct val="20000"/>
        </a:spcBef>
        <a:spcAft>
          <a:spcPct val="0"/>
        </a:spcAft>
        <a:buChar char="»"/>
        <a:defRPr>
          <a:solidFill>
            <a:srgbClr val="000000"/>
          </a:solidFill>
          <a:latin typeface="+mn-lt"/>
        </a:defRPr>
      </a:lvl5pPr>
      <a:lvl6pPr marL="2514600" indent="-228600" algn="l" rtl="0" fontAlgn="base">
        <a:spcBef>
          <a:spcPct val="20000"/>
        </a:spcBef>
        <a:spcAft>
          <a:spcPct val="0"/>
        </a:spcAft>
        <a:buChar char="»"/>
        <a:defRPr>
          <a:solidFill>
            <a:srgbClr val="000000"/>
          </a:solidFill>
          <a:latin typeface="+mn-lt"/>
        </a:defRPr>
      </a:lvl6pPr>
      <a:lvl7pPr marL="2971800" indent="-228600" algn="l" rtl="0" fontAlgn="base">
        <a:spcBef>
          <a:spcPct val="20000"/>
        </a:spcBef>
        <a:spcAft>
          <a:spcPct val="0"/>
        </a:spcAft>
        <a:buChar char="»"/>
        <a:defRPr>
          <a:solidFill>
            <a:srgbClr val="000000"/>
          </a:solidFill>
          <a:latin typeface="+mn-lt"/>
        </a:defRPr>
      </a:lvl7pPr>
      <a:lvl8pPr marL="3429000" indent="-228600" algn="l" rtl="0" fontAlgn="base">
        <a:spcBef>
          <a:spcPct val="20000"/>
        </a:spcBef>
        <a:spcAft>
          <a:spcPct val="0"/>
        </a:spcAft>
        <a:buChar char="»"/>
        <a:defRPr>
          <a:solidFill>
            <a:srgbClr val="000000"/>
          </a:solidFill>
          <a:latin typeface="+mn-lt"/>
        </a:defRPr>
      </a:lvl8pPr>
      <a:lvl9pPr marL="3886200" indent="-228600" algn="l" rtl="0" fontAlgn="base">
        <a:spcBef>
          <a:spcPct val="20000"/>
        </a:spcBef>
        <a:spcAft>
          <a:spcPct val="0"/>
        </a:spcAft>
        <a:buChar char="»"/>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subTitle" idx="1"/>
          </p:nvPr>
        </p:nvSpPr>
        <p:spPr>
          <a:xfrm>
            <a:off x="304800" y="2971800"/>
            <a:ext cx="8686800" cy="3200400"/>
          </a:xfrm>
        </p:spPr>
        <p:txBody>
          <a:bodyPr/>
          <a:lstStyle/>
          <a:p>
            <a:pPr eaLnBrk="1" hangingPunct="1"/>
            <a:r>
              <a:rPr lang="en-US" altLang="en-US" b="1" dirty="0" smtClean="0"/>
              <a:t>Lecture 2: Four Limitations of Personal Experience; the Scientific Method in Personality Psychology</a:t>
            </a:r>
          </a:p>
          <a:p>
            <a:pPr eaLnBrk="1" hangingPunct="1"/>
            <a:endParaRPr lang="en-US" altLang="en-US" b="1" dirty="0" smtClean="0"/>
          </a:p>
          <a:p>
            <a:pPr eaLnBrk="1" hangingPunct="1"/>
            <a:endParaRPr lang="en-US" altLang="en-US" sz="1600" b="1" dirty="0" smtClean="0"/>
          </a:p>
          <a:p>
            <a:pPr eaLnBrk="1" hangingPunct="1"/>
            <a:endParaRPr lang="en-US" altLang="en-US" sz="1600" b="1" dirty="0" smtClean="0"/>
          </a:p>
          <a:p>
            <a:pPr eaLnBrk="1" hangingPunct="1"/>
            <a:endParaRPr lang="en-US" altLang="en-US" b="1" dirty="0" smtClean="0"/>
          </a:p>
          <a:p>
            <a:pPr eaLnBrk="1" hangingPunct="1"/>
            <a:endParaRPr lang="en-US" altLang="en-US" b="1" dirty="0" smtClean="0"/>
          </a:p>
          <a:p>
            <a:pPr algn="r" eaLnBrk="1" hangingPunct="1"/>
            <a:r>
              <a:rPr lang="en-US" altLang="en-US" b="1" dirty="0" smtClean="0"/>
              <a:t>Psych 350</a:t>
            </a:r>
          </a:p>
          <a:p>
            <a:pPr algn="r" eaLnBrk="1" hangingPunct="1"/>
            <a:r>
              <a:rPr lang="en-US" altLang="en-US" dirty="0" smtClean="0"/>
              <a:t>R. Chris Fraley</a:t>
            </a:r>
            <a:br>
              <a:rPr lang="en-US" altLang="en-US" dirty="0" smtClean="0"/>
            </a:br>
            <a:r>
              <a:rPr lang="en-US" altLang="en-US" dirty="0" smtClean="0"/>
              <a:t>http://www.yourpersonality.net/psych350/fall2015/ </a:t>
            </a:r>
            <a:br>
              <a:rPr lang="en-US" altLang="en-US" dirty="0" smtClean="0"/>
            </a:br>
            <a:endParaRPr lang="en-US" altLang="en-US" dirty="0" smtClean="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
            <a:ext cx="2654300" cy="2273300"/>
          </a:xfrm>
          <a:prstGeom prst="rect">
            <a:avLst/>
          </a:prstGeom>
        </p:spPr>
      </p:pic>
      <p:pic>
        <p:nvPicPr>
          <p:cNvPr id="8" name="Picture 7"/>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3276600" y="228600"/>
            <a:ext cx="2654300" cy="2273300"/>
          </a:xfrm>
          <a:prstGeom prst="rect">
            <a:avLst/>
          </a:prstGeom>
        </p:spPr>
      </p:pic>
      <p:pic>
        <p:nvPicPr>
          <p:cNvPr id="9" name="Picture 8"/>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096000" y="228600"/>
            <a:ext cx="2654300" cy="22733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048000" y="381000"/>
            <a:ext cx="3048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2800">
                <a:solidFill>
                  <a:srgbClr val="000000"/>
                </a:solidFill>
                <a:latin typeface="Palatino Linotype" panose="02040502050505030304" pitchFamily="18" charset="0"/>
              </a:rPr>
              <a:t>Psychology</a:t>
            </a:r>
            <a:endParaRPr lang="en-US" altLang="en-US">
              <a:solidFill>
                <a:srgbClr val="000000"/>
              </a:solidFill>
              <a:latin typeface="Palatino Linotype" panose="02040502050505030304" pitchFamily="18" charset="0"/>
            </a:endParaRPr>
          </a:p>
        </p:txBody>
      </p:sp>
      <p:sp>
        <p:nvSpPr>
          <p:cNvPr id="3075" name="Text Box 3"/>
          <p:cNvSpPr txBox="1">
            <a:spLocks noChangeArrowheads="1"/>
          </p:cNvSpPr>
          <p:nvPr/>
        </p:nvSpPr>
        <p:spPr bwMode="auto">
          <a:xfrm>
            <a:off x="990600" y="5105400"/>
            <a:ext cx="304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latin typeface="Palatino Linotype" panose="02040502050505030304" pitchFamily="18" charset="0"/>
              </a:rPr>
              <a:t>Philosophy &amp; Humanities</a:t>
            </a:r>
          </a:p>
        </p:txBody>
      </p:sp>
      <p:sp>
        <p:nvSpPr>
          <p:cNvPr id="3076" name="Text Box 4"/>
          <p:cNvSpPr txBox="1">
            <a:spLocks noChangeArrowheads="1"/>
          </p:cNvSpPr>
          <p:nvPr/>
        </p:nvSpPr>
        <p:spPr bwMode="auto">
          <a:xfrm>
            <a:off x="5257800" y="36576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latin typeface="Palatino Linotype" panose="02040502050505030304" pitchFamily="18" charset="0"/>
              </a:rPr>
              <a:t>Natural Science</a:t>
            </a:r>
          </a:p>
        </p:txBody>
      </p:sp>
      <p:sp>
        <p:nvSpPr>
          <p:cNvPr id="3077" name="Line 5"/>
          <p:cNvSpPr>
            <a:spLocks noChangeShapeType="1"/>
          </p:cNvSpPr>
          <p:nvPr/>
        </p:nvSpPr>
        <p:spPr bwMode="auto">
          <a:xfrm flipV="1">
            <a:off x="2514600" y="2590800"/>
            <a:ext cx="0" cy="25908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8" name="Line 6"/>
          <p:cNvSpPr>
            <a:spLocks noChangeShapeType="1"/>
          </p:cNvSpPr>
          <p:nvPr/>
        </p:nvSpPr>
        <p:spPr bwMode="auto">
          <a:xfrm flipV="1">
            <a:off x="6781800" y="2590800"/>
            <a:ext cx="0" cy="10668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9" name="Line 7"/>
          <p:cNvSpPr>
            <a:spLocks noChangeShapeType="1"/>
          </p:cNvSpPr>
          <p:nvPr/>
        </p:nvSpPr>
        <p:spPr bwMode="auto">
          <a:xfrm>
            <a:off x="2514600" y="2590800"/>
            <a:ext cx="17526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0" name="Line 8"/>
          <p:cNvSpPr>
            <a:spLocks noChangeShapeType="1"/>
          </p:cNvSpPr>
          <p:nvPr/>
        </p:nvSpPr>
        <p:spPr bwMode="auto">
          <a:xfrm flipH="1">
            <a:off x="4876800" y="2590800"/>
            <a:ext cx="1905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1" name="Line 9"/>
          <p:cNvSpPr>
            <a:spLocks noChangeShapeType="1"/>
          </p:cNvSpPr>
          <p:nvPr/>
        </p:nvSpPr>
        <p:spPr bwMode="auto">
          <a:xfrm flipV="1">
            <a:off x="4267200" y="914400"/>
            <a:ext cx="0" cy="1676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2" name="Line 10"/>
          <p:cNvSpPr>
            <a:spLocks noChangeShapeType="1"/>
          </p:cNvSpPr>
          <p:nvPr/>
        </p:nvSpPr>
        <p:spPr bwMode="auto">
          <a:xfrm flipV="1">
            <a:off x="4876800" y="914400"/>
            <a:ext cx="0" cy="1676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3" name="Text Box 11"/>
          <p:cNvSpPr txBox="1">
            <a:spLocks noChangeArrowheads="1"/>
          </p:cNvSpPr>
          <p:nvPr/>
        </p:nvSpPr>
        <p:spPr bwMode="auto">
          <a:xfrm>
            <a:off x="685800" y="3505200"/>
            <a:ext cx="1600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pPr>
            <a:r>
              <a:rPr lang="en-US" altLang="en-US" sz="2000" i="1">
                <a:solidFill>
                  <a:srgbClr val="000000"/>
                </a:solidFill>
                <a:latin typeface="Palatino Linotype" panose="02040502050505030304" pitchFamily="18" charset="0"/>
              </a:rPr>
              <a:t>the </a:t>
            </a:r>
            <a:r>
              <a:rPr lang="en-US" altLang="en-US" sz="2000" i="1" u="sng">
                <a:solidFill>
                  <a:srgbClr val="000000"/>
                </a:solidFill>
                <a:latin typeface="Palatino Linotype" panose="02040502050505030304" pitchFamily="18" charset="0"/>
              </a:rPr>
              <a:t>themes</a:t>
            </a:r>
            <a:r>
              <a:rPr lang="en-US" altLang="en-US" sz="2000" i="1">
                <a:solidFill>
                  <a:srgbClr val="000000"/>
                </a:solidFill>
                <a:latin typeface="Palatino Linotype" panose="02040502050505030304" pitchFamily="18" charset="0"/>
              </a:rPr>
              <a:t> of psychology</a:t>
            </a:r>
            <a:endParaRPr lang="en-US" altLang="en-US">
              <a:solidFill>
                <a:srgbClr val="000000"/>
              </a:solidFill>
              <a:latin typeface="Palatino Linotype" panose="02040502050505030304" pitchFamily="18" charset="0"/>
            </a:endParaRPr>
          </a:p>
        </p:txBody>
      </p:sp>
      <p:sp>
        <p:nvSpPr>
          <p:cNvPr id="3084" name="Text Box 12"/>
          <p:cNvSpPr txBox="1">
            <a:spLocks noChangeArrowheads="1"/>
          </p:cNvSpPr>
          <p:nvPr/>
        </p:nvSpPr>
        <p:spPr bwMode="auto">
          <a:xfrm>
            <a:off x="7086600" y="2286000"/>
            <a:ext cx="1600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000" i="1">
                <a:solidFill>
                  <a:srgbClr val="000000"/>
                </a:solidFill>
                <a:latin typeface="Palatino Linotype" panose="02040502050505030304" pitchFamily="18" charset="0"/>
              </a:rPr>
              <a:t>the </a:t>
            </a:r>
            <a:r>
              <a:rPr lang="en-US" altLang="en-US" sz="2000" i="1" u="sng">
                <a:solidFill>
                  <a:srgbClr val="000000"/>
                </a:solidFill>
                <a:latin typeface="Palatino Linotype" panose="02040502050505030304" pitchFamily="18" charset="0"/>
              </a:rPr>
              <a:t>methods</a:t>
            </a:r>
            <a:r>
              <a:rPr lang="en-US" altLang="en-US" sz="2000" i="1">
                <a:solidFill>
                  <a:srgbClr val="000000"/>
                </a:solidFill>
                <a:latin typeface="Palatino Linotype" panose="02040502050505030304" pitchFamily="18" charset="0"/>
              </a:rPr>
              <a:t> of psychology</a:t>
            </a:r>
            <a:endParaRPr lang="en-US" altLang="en-US">
              <a:solidFill>
                <a:srgbClr val="000000"/>
              </a:solidFill>
              <a:latin typeface="Palatino Linotype" panose="02040502050505030304" pitchFamily="18" charset="0"/>
            </a:endParaRPr>
          </a:p>
        </p:txBody>
      </p:sp>
      <p:sp>
        <p:nvSpPr>
          <p:cNvPr id="3085" name="Rectangle 13"/>
          <p:cNvSpPr>
            <a:spLocks noChangeArrowheads="1"/>
          </p:cNvSpPr>
          <p:nvPr/>
        </p:nvSpPr>
        <p:spPr bwMode="auto">
          <a:xfrm>
            <a:off x="4724400" y="4419600"/>
            <a:ext cx="39624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r>
              <a:rPr lang="en-US" altLang="en-US" sz="1800">
                <a:solidFill>
                  <a:srgbClr val="000000"/>
                </a:solidFill>
                <a:latin typeface="Palatino Linotype" panose="02040502050505030304" pitchFamily="18" charset="0"/>
              </a:rPr>
              <a:t>Psychology, like the humanities, is concerned with fundamental issues concerning human experience.  However, psychologists use the methods of the natural sciences to learn about  psychological phenomena.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Why Do We Need the Scientific Method in Order to Study Personality?</a:t>
            </a:r>
            <a:br>
              <a:rPr lang="en-US" altLang="en-US" smtClean="0"/>
            </a:br>
            <a:endParaRPr lang="en-US" altLang="en-US" smtClean="0"/>
          </a:p>
        </p:txBody>
      </p:sp>
      <p:sp>
        <p:nvSpPr>
          <p:cNvPr id="4099" name="Rectangle 3"/>
          <p:cNvSpPr>
            <a:spLocks noGrp="1" noChangeArrowheads="1"/>
          </p:cNvSpPr>
          <p:nvPr>
            <p:ph type="body" idx="1"/>
          </p:nvPr>
        </p:nvSpPr>
        <p:spPr/>
        <p:txBody>
          <a:bodyPr/>
          <a:lstStyle/>
          <a:p>
            <a:pPr eaLnBrk="1" hangingPunct="1"/>
            <a:r>
              <a:rPr lang="en-US" altLang="en-US" smtClean="0"/>
              <a:t>The methods we tend to use are subject to severe limitations.</a:t>
            </a:r>
          </a:p>
          <a:p>
            <a:pPr eaLnBrk="1" hangingPunct="1"/>
            <a:r>
              <a:rPr lang="en-US" altLang="en-US" smtClean="0"/>
              <a:t>We tend to rely upon </a:t>
            </a:r>
            <a:r>
              <a:rPr lang="en-US" altLang="en-US" i="1" smtClean="0"/>
              <a:t>personal experience</a:t>
            </a:r>
            <a:r>
              <a:rPr lang="en-US" altLang="en-US" smtClean="0"/>
              <a:t> and </a:t>
            </a:r>
            <a:r>
              <a:rPr lang="en-US" altLang="en-US" i="1" smtClean="0"/>
              <a:t>authority</a:t>
            </a:r>
            <a:r>
              <a:rPr lang="en-US" altLang="en-US" smtClean="0"/>
              <a:t> in constructing our beliefs about the world.</a:t>
            </a:r>
          </a:p>
          <a:p>
            <a:pPr eaLnBrk="1" hangingPunct="1"/>
            <a:r>
              <a:rPr lang="en-US" altLang="en-US" smtClean="0"/>
              <a:t>What are the limitations of these methods for understanding the world?</a:t>
            </a:r>
          </a:p>
          <a:p>
            <a:pPr eaLnBrk="1" hangingPunct="1">
              <a:buFontTx/>
              <a:buNone/>
            </a:pPr>
            <a:endParaRPr lang="en-US" alt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Class Exercise</a:t>
            </a:r>
          </a:p>
        </p:txBody>
      </p:sp>
      <p:sp>
        <p:nvSpPr>
          <p:cNvPr id="5123" name="Rectangle 3"/>
          <p:cNvSpPr>
            <a:spLocks noGrp="1" noChangeArrowheads="1"/>
          </p:cNvSpPr>
          <p:nvPr>
            <p:ph type="body" idx="1"/>
          </p:nvPr>
        </p:nvSpPr>
        <p:spPr/>
        <p:txBody>
          <a:bodyPr/>
          <a:lstStyle/>
          <a:p>
            <a:pPr eaLnBrk="1" hangingPunct="1"/>
            <a:r>
              <a:rPr lang="en-US" altLang="en-US" sz="1800" smtClean="0"/>
              <a:t>In the following exercise, I will ask you to make judgments about the personality of a person named Josh.  </a:t>
            </a:r>
          </a:p>
          <a:p>
            <a:pPr eaLnBrk="1" hangingPunct="1"/>
            <a:r>
              <a:rPr lang="en-US" altLang="en-US" sz="1800" smtClean="0"/>
              <a:t>I will present you with a number of brief descriptions of Josh, taken from statements made by Josh and some of his friends.</a:t>
            </a:r>
          </a:p>
          <a:p>
            <a:pPr eaLnBrk="1" hangingPunct="1"/>
            <a:r>
              <a:rPr lang="en-US" altLang="en-US" sz="1800" smtClean="0"/>
              <a:t>After you have had a chance to read each statement, I’ll ask you some questions about Josh.</a:t>
            </a:r>
          </a:p>
          <a:p>
            <a:pPr eaLnBrk="1" hangingPunct="1"/>
            <a:r>
              <a:rPr lang="en-US" altLang="en-US" sz="1800" smtClean="0"/>
              <a:t>Before we begin, we need two groups. Group 1 = Heads (H) and Group 2 = Tails (T)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209800" y="9906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i="1">
                <a:solidFill>
                  <a:srgbClr val="000000"/>
                </a:solidFill>
              </a:rPr>
              <a:t>Group </a:t>
            </a:r>
            <a:r>
              <a:rPr lang="en-US" altLang="en-US" b="1" i="1">
                <a:solidFill>
                  <a:srgbClr val="000000"/>
                </a:solidFill>
              </a:rPr>
              <a:t>Tails</a:t>
            </a:r>
            <a:r>
              <a:rPr lang="en-US" altLang="en-US" i="1">
                <a:solidFill>
                  <a:srgbClr val="000000"/>
                </a:solidFill>
              </a:rPr>
              <a:t> close your eyes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Group Heads</a:t>
            </a:r>
          </a:p>
        </p:txBody>
      </p:sp>
      <p:sp>
        <p:nvSpPr>
          <p:cNvPr id="7171" name="Rectangle 3"/>
          <p:cNvSpPr>
            <a:spLocks noGrp="1" noChangeArrowheads="1"/>
          </p:cNvSpPr>
          <p:nvPr>
            <p:ph type="body" idx="1"/>
          </p:nvPr>
        </p:nvSpPr>
        <p:spPr/>
        <p:txBody>
          <a:bodyPr/>
          <a:lstStyle/>
          <a:p>
            <a:pPr eaLnBrk="1" hangingPunct="1"/>
            <a:r>
              <a:rPr lang="en-US" altLang="en-US" smtClean="0"/>
              <a:t>Your goal is to answer the following question:</a:t>
            </a:r>
          </a:p>
          <a:p>
            <a:pPr algn="ctr" eaLnBrk="1" hangingPunct="1">
              <a:buFontTx/>
              <a:buNone/>
            </a:pPr>
            <a:r>
              <a:rPr lang="en-US" altLang="en-US" i="1" smtClean="0"/>
              <a:t>Is Josh an extraverted (i.e., social, high-energy, outward-focused) individual?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209800" y="9906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i="1" dirty="0">
                <a:solidFill>
                  <a:srgbClr val="000000"/>
                </a:solidFill>
              </a:rPr>
              <a:t>Group </a:t>
            </a:r>
            <a:r>
              <a:rPr lang="en-US" altLang="en-US" i="1" dirty="0" smtClean="0">
                <a:solidFill>
                  <a:srgbClr val="000000"/>
                </a:solidFill>
              </a:rPr>
              <a:t>Heads: Close </a:t>
            </a:r>
            <a:r>
              <a:rPr lang="en-US" altLang="en-US" i="1" dirty="0">
                <a:solidFill>
                  <a:srgbClr val="000000"/>
                </a:solidFill>
              </a:rPr>
              <a:t>your eyes</a:t>
            </a:r>
          </a:p>
        </p:txBody>
      </p:sp>
      <p:sp>
        <p:nvSpPr>
          <p:cNvPr id="8195" name="Text Box 3"/>
          <p:cNvSpPr txBox="1">
            <a:spLocks noChangeArrowheads="1"/>
          </p:cNvSpPr>
          <p:nvPr/>
        </p:nvSpPr>
        <p:spPr bwMode="auto">
          <a:xfrm>
            <a:off x="2209800" y="31242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i="1" dirty="0">
                <a:solidFill>
                  <a:srgbClr val="000000"/>
                </a:solidFill>
              </a:rPr>
              <a:t>Group </a:t>
            </a:r>
            <a:r>
              <a:rPr lang="en-US" altLang="en-US" i="1" dirty="0" smtClean="0">
                <a:solidFill>
                  <a:srgbClr val="000000"/>
                </a:solidFill>
              </a:rPr>
              <a:t>Tails: Open you eyes</a:t>
            </a:r>
            <a:endParaRPr lang="en-US" altLang="en-US" i="1" dirty="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Group Tails</a:t>
            </a:r>
          </a:p>
        </p:txBody>
      </p:sp>
      <p:sp>
        <p:nvSpPr>
          <p:cNvPr id="9219" name="Rectangle 3"/>
          <p:cNvSpPr>
            <a:spLocks noGrp="1" noChangeArrowheads="1"/>
          </p:cNvSpPr>
          <p:nvPr>
            <p:ph type="body" idx="1"/>
          </p:nvPr>
        </p:nvSpPr>
        <p:spPr/>
        <p:txBody>
          <a:bodyPr/>
          <a:lstStyle/>
          <a:p>
            <a:pPr eaLnBrk="1" hangingPunct="1"/>
            <a:r>
              <a:rPr lang="en-US" altLang="en-US" smtClean="0"/>
              <a:t>Your goal is to answer the following question:</a:t>
            </a:r>
          </a:p>
          <a:p>
            <a:pPr algn="ctr" eaLnBrk="1" hangingPunct="1">
              <a:buFontTx/>
              <a:buNone/>
            </a:pPr>
            <a:r>
              <a:rPr lang="en-US" altLang="en-US" i="1" smtClean="0"/>
              <a:t>Do you think Josh is a relatively intelligent person?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209800" y="9906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i="1">
                <a:solidFill>
                  <a:srgbClr val="000000"/>
                </a:solidFill>
              </a:rPr>
              <a:t>Everyone can look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Characteristics of Josh</a:t>
            </a:r>
          </a:p>
        </p:txBody>
      </p:sp>
      <p:sp>
        <p:nvSpPr>
          <p:cNvPr id="47107" name="Rectangle 3"/>
          <p:cNvSpPr>
            <a:spLocks noGrp="1" noChangeArrowheads="1"/>
          </p:cNvSpPr>
          <p:nvPr>
            <p:ph type="body" idx="1"/>
          </p:nvPr>
        </p:nvSpPr>
        <p:spPr/>
        <p:txBody>
          <a:bodyPr/>
          <a:lstStyle/>
          <a:p>
            <a:pPr eaLnBrk="1" hangingPunct="1"/>
            <a:r>
              <a:rPr lang="en-US" altLang="en-US" sz="1600" dirty="0" smtClean="0"/>
              <a:t>Josh studies had and takes his courses seriously.</a:t>
            </a:r>
          </a:p>
          <a:p>
            <a:pPr eaLnBrk="1" hangingPunct="1"/>
            <a:r>
              <a:rPr lang="en-US" altLang="en-US" sz="1600" dirty="0"/>
              <a:t>Josh likes to hang out with his friends at the local pub.</a:t>
            </a:r>
          </a:p>
          <a:p>
            <a:pPr eaLnBrk="1" hangingPunct="1"/>
            <a:r>
              <a:rPr lang="en-US" altLang="en-US" sz="1600" dirty="0" smtClean="0"/>
              <a:t>“Cherry Garcia” is Josh’s favorite kind of ice cream.</a:t>
            </a:r>
          </a:p>
          <a:p>
            <a:pPr eaLnBrk="1" hangingPunct="1"/>
            <a:r>
              <a:rPr lang="en-US" altLang="en-US" sz="1600" dirty="0" smtClean="0"/>
              <a:t>Josh is in his fourth year of college at UIUC.</a:t>
            </a:r>
          </a:p>
          <a:p>
            <a:pPr eaLnBrk="1" hangingPunct="1"/>
            <a:r>
              <a:rPr lang="en-US" altLang="en-US" sz="1600" dirty="0" smtClean="0"/>
              <a:t>Josh spends a lot of time on Facebook.</a:t>
            </a:r>
          </a:p>
          <a:p>
            <a:pPr eaLnBrk="1" hangingPunct="1"/>
            <a:r>
              <a:rPr lang="en-US" altLang="en-US" sz="1600" dirty="0"/>
              <a:t>Josh can be shy when he is meeting someone for the first </a:t>
            </a:r>
            <a:r>
              <a:rPr lang="en-US" altLang="en-US" sz="1600" dirty="0" smtClean="0"/>
              <a:t>time.</a:t>
            </a:r>
          </a:p>
          <a:p>
            <a:pPr eaLnBrk="1" hangingPunct="1"/>
            <a:r>
              <a:rPr lang="en-US" altLang="en-US" sz="1600" dirty="0" smtClean="0"/>
              <a:t>Josh is an “early bird,” and often gets up at dawn.</a:t>
            </a:r>
          </a:p>
          <a:p>
            <a:pPr eaLnBrk="1" hangingPunct="1"/>
            <a:r>
              <a:rPr lang="en-US" altLang="en-US" sz="1600" dirty="0" smtClean="0"/>
              <a:t>Josh enjoys meeting and interacting with new people. </a:t>
            </a:r>
          </a:p>
          <a:p>
            <a:pPr eaLnBrk="1" hangingPunct="1"/>
            <a:r>
              <a:rPr lang="en-US" altLang="en-US" sz="1600" dirty="0" smtClean="0"/>
              <a:t>Josh loves Thai food.</a:t>
            </a:r>
          </a:p>
          <a:p>
            <a:pPr eaLnBrk="1" hangingPunct="1"/>
            <a:r>
              <a:rPr lang="en-US" altLang="en-US" sz="1600" dirty="0" smtClean="0"/>
              <a:t>Josh claims he spends too much money buying music.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07">
                                            <p:txEl>
                                              <p:pRg st="0" end="0"/>
                                            </p:txEl>
                                          </p:spTgt>
                                        </p:tgtEl>
                                        <p:attrNameLst>
                                          <p:attrName>style.visibility</p:attrName>
                                        </p:attrNameLst>
                                      </p:cBhvr>
                                      <p:to>
                                        <p:strVal val="visible"/>
                                      </p:to>
                                    </p:set>
                                  </p:childTnLst>
                                  <p:subTnLst>
                                    <p:set>
                                      <p:cBhvr override="childStyle">
                                        <p:cTn dur="1" fill="hold" display="0" masterRel="nextClick" afterEffect="1"/>
                                        <p:tgtEl>
                                          <p:spTgt spid="47107">
                                            <p:txEl>
                                              <p:pRg st="0" end="0"/>
                                            </p:txEl>
                                          </p:spTgt>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107">
                                            <p:txEl>
                                              <p:pRg st="1" end="1"/>
                                            </p:txEl>
                                          </p:spTgt>
                                        </p:tgtEl>
                                        <p:attrNameLst>
                                          <p:attrName>style.visibility</p:attrName>
                                        </p:attrNameLst>
                                      </p:cBhvr>
                                      <p:to>
                                        <p:strVal val="visible"/>
                                      </p:to>
                                    </p:set>
                                  </p:childTnLst>
                                  <p:subTnLst>
                                    <p:set>
                                      <p:cBhvr override="childStyle">
                                        <p:cTn dur="1" fill="hold" display="0" masterRel="nextClick" afterEffect="1"/>
                                        <p:tgtEl>
                                          <p:spTgt spid="47107">
                                            <p:txEl>
                                              <p:pRg st="1" end="1"/>
                                            </p:txEl>
                                          </p:spTgt>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07">
                                            <p:txEl>
                                              <p:pRg st="2" end="2"/>
                                            </p:txEl>
                                          </p:spTgt>
                                        </p:tgtEl>
                                        <p:attrNameLst>
                                          <p:attrName>style.visibility</p:attrName>
                                        </p:attrNameLst>
                                      </p:cBhvr>
                                      <p:to>
                                        <p:strVal val="visible"/>
                                      </p:to>
                                    </p:set>
                                  </p:childTnLst>
                                  <p:subTnLst>
                                    <p:set>
                                      <p:cBhvr override="childStyle">
                                        <p:cTn dur="1" fill="hold" display="0" masterRel="nextClick" afterEffect="1"/>
                                        <p:tgtEl>
                                          <p:spTgt spid="47107">
                                            <p:txEl>
                                              <p:pRg st="2" end="2"/>
                                            </p:txEl>
                                          </p:spTgt>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107">
                                            <p:txEl>
                                              <p:pRg st="3" end="3"/>
                                            </p:txEl>
                                          </p:spTgt>
                                        </p:tgtEl>
                                        <p:attrNameLst>
                                          <p:attrName>style.visibility</p:attrName>
                                        </p:attrNameLst>
                                      </p:cBhvr>
                                      <p:to>
                                        <p:strVal val="visible"/>
                                      </p:to>
                                    </p:set>
                                  </p:childTnLst>
                                  <p:subTnLst>
                                    <p:set>
                                      <p:cBhvr override="childStyle">
                                        <p:cTn dur="1" fill="hold" display="0" masterRel="nextClick" afterEffect="1"/>
                                        <p:tgtEl>
                                          <p:spTgt spid="47107">
                                            <p:txEl>
                                              <p:pRg st="3" end="3"/>
                                            </p:txEl>
                                          </p:spTgt>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107">
                                            <p:txEl>
                                              <p:pRg st="4" end="4"/>
                                            </p:txEl>
                                          </p:spTgt>
                                        </p:tgtEl>
                                        <p:attrNameLst>
                                          <p:attrName>style.visibility</p:attrName>
                                        </p:attrNameLst>
                                      </p:cBhvr>
                                      <p:to>
                                        <p:strVal val="visible"/>
                                      </p:to>
                                    </p:set>
                                  </p:childTnLst>
                                  <p:subTnLst>
                                    <p:set>
                                      <p:cBhvr override="childStyle">
                                        <p:cTn dur="1" fill="hold" display="0" masterRel="nextClick" afterEffect="1"/>
                                        <p:tgtEl>
                                          <p:spTgt spid="47107">
                                            <p:txEl>
                                              <p:pRg st="4" end="4"/>
                                            </p:txEl>
                                          </p:spTgt>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107">
                                            <p:txEl>
                                              <p:pRg st="5" end="5"/>
                                            </p:txEl>
                                          </p:spTgt>
                                        </p:tgtEl>
                                        <p:attrNameLst>
                                          <p:attrName>style.visibility</p:attrName>
                                        </p:attrNameLst>
                                      </p:cBhvr>
                                      <p:to>
                                        <p:strVal val="visible"/>
                                      </p:to>
                                    </p:set>
                                  </p:childTnLst>
                                  <p:subTnLst>
                                    <p:set>
                                      <p:cBhvr override="childStyle">
                                        <p:cTn dur="1" fill="hold" display="0" masterRel="nextClick" afterEffect="1"/>
                                        <p:tgtEl>
                                          <p:spTgt spid="47107">
                                            <p:txEl>
                                              <p:pRg st="5" end="5"/>
                                            </p:txEl>
                                          </p:spTgt>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7107">
                                            <p:txEl>
                                              <p:pRg st="6" end="6"/>
                                            </p:txEl>
                                          </p:spTgt>
                                        </p:tgtEl>
                                        <p:attrNameLst>
                                          <p:attrName>style.visibility</p:attrName>
                                        </p:attrNameLst>
                                      </p:cBhvr>
                                      <p:to>
                                        <p:strVal val="visible"/>
                                      </p:to>
                                    </p:set>
                                  </p:childTnLst>
                                  <p:subTnLst>
                                    <p:set>
                                      <p:cBhvr override="childStyle">
                                        <p:cTn dur="1" fill="hold" display="0" masterRel="nextClick" afterEffect="1"/>
                                        <p:tgtEl>
                                          <p:spTgt spid="47107">
                                            <p:txEl>
                                              <p:pRg st="6" end="6"/>
                                            </p:txEl>
                                          </p:spTgt>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107">
                                            <p:txEl>
                                              <p:pRg st="7" end="7"/>
                                            </p:txEl>
                                          </p:spTgt>
                                        </p:tgtEl>
                                        <p:attrNameLst>
                                          <p:attrName>style.visibility</p:attrName>
                                        </p:attrNameLst>
                                      </p:cBhvr>
                                      <p:to>
                                        <p:strVal val="visible"/>
                                      </p:to>
                                    </p:set>
                                  </p:childTnLst>
                                  <p:subTnLst>
                                    <p:set>
                                      <p:cBhvr override="childStyle">
                                        <p:cTn dur="1" fill="hold" display="0" masterRel="nextClick" afterEffect="1"/>
                                        <p:tgtEl>
                                          <p:spTgt spid="47107">
                                            <p:txEl>
                                              <p:pRg st="7" end="7"/>
                                            </p:txEl>
                                          </p:spTgt>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7107">
                                            <p:txEl>
                                              <p:pRg st="8" end="8"/>
                                            </p:txEl>
                                          </p:spTgt>
                                        </p:tgtEl>
                                        <p:attrNameLst>
                                          <p:attrName>style.visibility</p:attrName>
                                        </p:attrNameLst>
                                      </p:cBhvr>
                                      <p:to>
                                        <p:strVal val="visible"/>
                                      </p:to>
                                    </p:set>
                                  </p:childTnLst>
                                  <p:subTnLst>
                                    <p:set>
                                      <p:cBhvr override="childStyle">
                                        <p:cTn dur="1" fill="hold" display="0" masterRel="nextClick" afterEffect="1"/>
                                        <p:tgtEl>
                                          <p:spTgt spid="47107">
                                            <p:txEl>
                                              <p:pRg st="8" end="8"/>
                                            </p:txEl>
                                          </p:spTgt>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7107">
                                            <p:txEl>
                                              <p:pRg st="9" end="9"/>
                                            </p:txEl>
                                          </p:spTgt>
                                        </p:tgtEl>
                                        <p:attrNameLst>
                                          <p:attrName>style.visibility</p:attrName>
                                        </p:attrNameLst>
                                      </p:cBhvr>
                                      <p:to>
                                        <p:strVal val="visible"/>
                                      </p:to>
                                    </p:set>
                                  </p:childTnLst>
                                  <p:subTnLst>
                                    <p:set>
                                      <p:cBhvr override="childStyle">
                                        <p:cTn dur="1" fill="hold" display="0" masterRel="nextClick" afterEffect="1"/>
                                        <p:tgtEl>
                                          <p:spTgt spid="47107">
                                            <p:txEl>
                                              <p:pRg st="9" end="9"/>
                                            </p:txEl>
                                          </p:spTgt>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Now</a:t>
            </a:r>
          </a:p>
        </p:txBody>
      </p:sp>
      <p:sp>
        <p:nvSpPr>
          <p:cNvPr id="12291" name="Rectangle 3"/>
          <p:cNvSpPr>
            <a:spLocks noGrp="1" noChangeArrowheads="1"/>
          </p:cNvSpPr>
          <p:nvPr>
            <p:ph type="body" idx="1"/>
          </p:nvPr>
        </p:nvSpPr>
        <p:spPr/>
        <p:txBody>
          <a:bodyPr/>
          <a:lstStyle/>
          <a:p>
            <a:pPr eaLnBrk="1" hangingPunct="1"/>
            <a:r>
              <a:rPr lang="en-US" altLang="en-US" smtClean="0"/>
              <a:t>Take 60 seconds to write down as many of the statements as you can recall.</a:t>
            </a:r>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Now</a:t>
            </a:r>
          </a:p>
        </p:txBody>
      </p:sp>
      <p:sp>
        <p:nvSpPr>
          <p:cNvPr id="13315" name="Rectangle 3"/>
          <p:cNvSpPr>
            <a:spLocks noGrp="1" noChangeArrowheads="1"/>
          </p:cNvSpPr>
          <p:nvPr>
            <p:ph type="body" idx="1"/>
          </p:nvPr>
        </p:nvSpPr>
        <p:spPr/>
        <p:txBody>
          <a:bodyPr/>
          <a:lstStyle/>
          <a:p>
            <a:pPr eaLnBrk="1" hangingPunct="1"/>
            <a:r>
              <a:rPr lang="en-US" altLang="en-US" dirty="0" smtClean="0"/>
              <a:t>One last question: </a:t>
            </a:r>
            <a:r>
              <a:rPr lang="en-US" altLang="en-US" b="1" dirty="0" smtClean="0"/>
              <a:t>Would you describe Josh as an extravert (i.e., someone who is relatively social, outgoing, and energetic)? </a:t>
            </a:r>
          </a:p>
          <a:p>
            <a:pPr eaLnBrk="1" hangingPunct="1"/>
            <a:r>
              <a:rPr lang="en-US" altLang="en-US" dirty="0" smtClean="0"/>
              <a:t>Answer Yes or No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Four Limitations of Personal Experience</a:t>
            </a:r>
          </a:p>
        </p:txBody>
      </p:sp>
      <p:sp>
        <p:nvSpPr>
          <p:cNvPr id="14339" name="Rectangle 3"/>
          <p:cNvSpPr>
            <a:spLocks noGrp="1" noChangeArrowheads="1"/>
          </p:cNvSpPr>
          <p:nvPr>
            <p:ph type="body" idx="1"/>
          </p:nvPr>
        </p:nvSpPr>
        <p:spPr/>
        <p:txBody>
          <a:bodyPr/>
          <a:lstStyle/>
          <a:p>
            <a:pPr eaLnBrk="1" hangingPunct="1"/>
            <a:r>
              <a:rPr lang="en-US" altLang="en-US" smtClean="0"/>
              <a:t>1. </a:t>
            </a:r>
            <a:r>
              <a:rPr lang="en-US" altLang="en-US" i="1" smtClean="0"/>
              <a:t>The Confirmation Bias and the Discounting Problem</a:t>
            </a:r>
            <a:r>
              <a:rPr lang="en-US" altLang="en-US" smtClean="0"/>
              <a:t>. We tend to seek out information that is consistent with our expectations. Moreover, sometimes we discount information that is inconsistent with those expectations.</a:t>
            </a:r>
          </a:p>
          <a:p>
            <a:pPr eaLnBrk="1" hangingPunct="1"/>
            <a:endParaRPr lang="en-US" alt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Four Limitations of Personal Experience</a:t>
            </a:r>
          </a:p>
        </p:txBody>
      </p:sp>
      <p:sp>
        <p:nvSpPr>
          <p:cNvPr id="15363" name="Rectangle 3"/>
          <p:cNvSpPr>
            <a:spLocks noGrp="1" noChangeArrowheads="1"/>
          </p:cNvSpPr>
          <p:nvPr>
            <p:ph type="body" idx="1"/>
          </p:nvPr>
        </p:nvSpPr>
        <p:spPr/>
        <p:txBody>
          <a:bodyPr/>
          <a:lstStyle/>
          <a:p>
            <a:pPr eaLnBrk="1" hangingPunct="1"/>
            <a:r>
              <a:rPr lang="en-US" altLang="en-US" sz="1800" smtClean="0"/>
              <a:t>This class exercise generally demonstrates that people who are trying to answer the question “Is Josh Extraverted?” are more likely to conclude that Josh is extraverted.</a:t>
            </a:r>
          </a:p>
          <a:p>
            <a:pPr lvl="1" eaLnBrk="1" hangingPunct="1"/>
            <a:r>
              <a:rPr lang="en-US" altLang="en-US" sz="1600" smtClean="0"/>
              <a:t>How many people in the Heads group said “Yes?” compared to the Tails group?</a:t>
            </a:r>
          </a:p>
          <a:p>
            <a:pPr eaLnBrk="1" hangingPunct="1"/>
            <a:r>
              <a:rPr lang="en-US" altLang="en-US" sz="1800" smtClean="0"/>
              <a:t>In the process, information that is inconsistent with that judgment (i.e., “Josh can be shy when he is meeting someone for the first time”) is sometimes ignored or forgotten.  </a:t>
            </a:r>
          </a:p>
          <a:p>
            <a:pPr lvl="1" eaLnBrk="1" hangingPunct="1"/>
            <a:r>
              <a:rPr lang="en-US" altLang="en-US" sz="1600" smtClean="0"/>
              <a:t>How many people in the Heads group recalled this item?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Four Limitations of Personal Experience</a:t>
            </a:r>
          </a:p>
        </p:txBody>
      </p:sp>
      <p:sp>
        <p:nvSpPr>
          <p:cNvPr id="16387" name="Rectangle 3"/>
          <p:cNvSpPr>
            <a:spLocks noGrp="1" noChangeArrowheads="1"/>
          </p:cNvSpPr>
          <p:nvPr>
            <p:ph type="body" idx="1"/>
          </p:nvPr>
        </p:nvSpPr>
        <p:spPr/>
        <p:txBody>
          <a:bodyPr/>
          <a:lstStyle/>
          <a:p>
            <a:pPr eaLnBrk="1" hangingPunct="1"/>
            <a:r>
              <a:rPr lang="en-US" altLang="en-US" dirty="0" smtClean="0"/>
              <a:t>2. </a:t>
            </a:r>
            <a:r>
              <a:rPr lang="en-US" altLang="en-US" i="1" dirty="0" smtClean="0"/>
              <a:t>The Limited Data Problem</a:t>
            </a:r>
            <a:r>
              <a:rPr lang="en-US" altLang="en-US" dirty="0" smtClean="0"/>
              <a:t>. We tend to make inferences on the basis of very little information.</a:t>
            </a:r>
          </a:p>
          <a:p>
            <a:pPr eaLnBrk="1" hangingPunct="1"/>
            <a:endParaRPr lang="en-US" alt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Four Limitations of Personal Experience</a:t>
            </a:r>
          </a:p>
        </p:txBody>
      </p:sp>
      <p:sp>
        <p:nvSpPr>
          <p:cNvPr id="17411" name="Rectangle 3"/>
          <p:cNvSpPr>
            <a:spLocks noGrp="1" noChangeArrowheads="1"/>
          </p:cNvSpPr>
          <p:nvPr>
            <p:ph type="body" idx="1"/>
          </p:nvPr>
        </p:nvSpPr>
        <p:spPr/>
        <p:txBody>
          <a:bodyPr/>
          <a:lstStyle/>
          <a:p>
            <a:pPr eaLnBrk="1" hangingPunct="1"/>
            <a:r>
              <a:rPr lang="en-US" altLang="en-US" dirty="0" smtClean="0"/>
              <a:t>In psychology, this strategy is problematic because behavior is </a:t>
            </a:r>
            <a:r>
              <a:rPr lang="en-US" altLang="en-US" i="1" dirty="0" smtClean="0"/>
              <a:t>probabilistic and multi-determined.</a:t>
            </a:r>
          </a:p>
          <a:p>
            <a:pPr eaLnBrk="1" hangingPunct="1"/>
            <a:endParaRPr lang="en-US" altLang="en-US" i="1" dirty="0" smtClean="0"/>
          </a:p>
          <a:p>
            <a:pPr eaLnBrk="1" hangingPunct="1"/>
            <a:r>
              <a:rPr lang="en-US" altLang="en-US" dirty="0" smtClean="0"/>
              <a:t>Even highly extraverted or sociable people behave shyly in some circumstances.  Thus, when we draw inferences based on a limited amount of information, we are impairing our ability to make the correct assessment.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The Dangers of CHC</a:t>
            </a:r>
          </a:p>
        </p:txBody>
      </p:sp>
      <p:sp>
        <p:nvSpPr>
          <p:cNvPr id="18435" name="Rectangle 3"/>
          <p:cNvSpPr>
            <a:spLocks noGrp="1" noChangeArrowheads="1"/>
          </p:cNvSpPr>
          <p:nvPr>
            <p:ph type="body" idx="1"/>
          </p:nvPr>
        </p:nvSpPr>
        <p:spPr/>
        <p:txBody>
          <a:bodyPr/>
          <a:lstStyle/>
          <a:p>
            <a:pPr marL="533400" indent="-533400" eaLnBrk="1" hangingPunct="1">
              <a:buFontTx/>
              <a:buAutoNum type="arabicPeriod"/>
            </a:pPr>
            <a:r>
              <a:rPr lang="en-US" altLang="en-US" sz="1600" smtClean="0">
                <a:latin typeface="Arial" panose="020B0604020202020204" pitchFamily="34" charset="0"/>
                <a:ea typeface="Lucida Sans Unicode" panose="020B0602030504020204" pitchFamily="34" charset="0"/>
                <a:cs typeface="Lucida Sans Unicode" panose="020B0602030504020204" pitchFamily="34" charset="0"/>
              </a:rPr>
              <a:t>More than 98 percent of convicted felons have tested positive for CHC. </a:t>
            </a:r>
          </a:p>
          <a:p>
            <a:pPr marL="533400" indent="-533400" eaLnBrk="1" hangingPunct="1">
              <a:buFontTx/>
              <a:buAutoNum type="arabicPeriod"/>
            </a:pPr>
            <a:r>
              <a:rPr lang="en-US" altLang="en-US" sz="1600" smtClean="0">
                <a:latin typeface="Arial" panose="020B0604020202020204" pitchFamily="34" charset="0"/>
                <a:ea typeface="Lucida Sans Unicode" panose="020B0602030504020204" pitchFamily="34" charset="0"/>
                <a:cs typeface="Lucida Sans Unicode" panose="020B0602030504020204" pitchFamily="34" charset="0"/>
              </a:rPr>
              <a:t>99.7% of the people involved in auto accidents used a substance containing CHC within 6 months preceding the accident.</a:t>
            </a:r>
          </a:p>
          <a:p>
            <a:pPr marL="533400" indent="-533400" eaLnBrk="1" hangingPunct="1">
              <a:buFontTx/>
              <a:buAutoNum type="arabicPeriod"/>
            </a:pPr>
            <a:r>
              <a:rPr lang="en-US" altLang="en-US" sz="1600" smtClean="0">
                <a:latin typeface="Arial" panose="020B0604020202020204" pitchFamily="34" charset="0"/>
                <a:ea typeface="Lucida Sans Unicode" panose="020B0602030504020204" pitchFamily="34" charset="0"/>
                <a:cs typeface="Lucida Sans Unicode" panose="020B0602030504020204" pitchFamily="34" charset="0"/>
              </a:rPr>
              <a:t>93.1% of juvenile delinquents come from neighborhoods where CHC is used frequently.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The Dangers of Bread</a:t>
            </a:r>
          </a:p>
        </p:txBody>
      </p:sp>
      <p:sp>
        <p:nvSpPr>
          <p:cNvPr id="19459" name="Rectangle 3"/>
          <p:cNvSpPr>
            <a:spLocks noGrp="1" noChangeArrowheads="1"/>
          </p:cNvSpPr>
          <p:nvPr>
            <p:ph type="body" idx="1"/>
          </p:nvPr>
        </p:nvSpPr>
        <p:spPr/>
        <p:txBody>
          <a:bodyPr/>
          <a:lstStyle/>
          <a:p>
            <a:pPr marL="533400" indent="-533400" eaLnBrk="1" hangingPunct="1">
              <a:buFontTx/>
              <a:buAutoNum type="arabicPeriod"/>
            </a:pPr>
            <a:r>
              <a:rPr lang="en-US" altLang="en-US" sz="1600" smtClean="0">
                <a:latin typeface="Arial" panose="020B0604020202020204" pitchFamily="34" charset="0"/>
                <a:ea typeface="Lucida Sans Unicode" panose="020B0602030504020204" pitchFamily="34" charset="0"/>
                <a:cs typeface="Lucida Sans Unicode" panose="020B0602030504020204" pitchFamily="34" charset="0"/>
              </a:rPr>
              <a:t>More than 98 percent of convicted felons are bread users. </a:t>
            </a:r>
          </a:p>
          <a:p>
            <a:pPr marL="533400" indent="-533400" eaLnBrk="1" hangingPunct="1">
              <a:buFontTx/>
              <a:buAutoNum type="arabicPeriod"/>
            </a:pPr>
            <a:r>
              <a:rPr lang="en-US" altLang="en-US" sz="1600" smtClean="0">
                <a:latin typeface="Arial" panose="020B0604020202020204" pitchFamily="34" charset="0"/>
                <a:ea typeface="Lucida Sans Unicode" panose="020B0602030504020204" pitchFamily="34" charset="0"/>
                <a:cs typeface="Lucida Sans Unicode" panose="020B0602030504020204" pitchFamily="34" charset="0"/>
              </a:rPr>
              <a:t>99.7% of the people involved in auto accidents ate bread within 6 months preceding the accident.</a:t>
            </a:r>
          </a:p>
          <a:p>
            <a:pPr marL="533400" indent="-533400" eaLnBrk="1" hangingPunct="1">
              <a:buFontTx/>
              <a:buAutoNum type="arabicPeriod"/>
            </a:pPr>
            <a:r>
              <a:rPr lang="en-US" altLang="en-US" sz="1600" smtClean="0">
                <a:latin typeface="Arial" panose="020B0604020202020204" pitchFamily="34" charset="0"/>
                <a:ea typeface="Lucida Sans Unicode" panose="020B0602030504020204" pitchFamily="34" charset="0"/>
                <a:cs typeface="Lucida Sans Unicode" panose="020B0602030504020204" pitchFamily="34" charset="0"/>
              </a:rPr>
              <a:t>93.1% of juvenile delinquents came from homes where bread is served frequently.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Four Limitations of Personal Experience</a:t>
            </a:r>
          </a:p>
        </p:txBody>
      </p:sp>
      <p:sp>
        <p:nvSpPr>
          <p:cNvPr id="20483" name="Rectangle 3"/>
          <p:cNvSpPr>
            <a:spLocks noGrp="1" noChangeArrowheads="1"/>
          </p:cNvSpPr>
          <p:nvPr>
            <p:ph type="body" idx="1"/>
          </p:nvPr>
        </p:nvSpPr>
        <p:spPr/>
        <p:txBody>
          <a:bodyPr/>
          <a:lstStyle/>
          <a:p>
            <a:pPr eaLnBrk="1" hangingPunct="1"/>
            <a:r>
              <a:rPr lang="en-US" altLang="en-US" smtClean="0"/>
              <a:t>3.  </a:t>
            </a:r>
            <a:r>
              <a:rPr lang="en-US" altLang="en-US" i="1" smtClean="0"/>
              <a:t>The</a:t>
            </a:r>
            <a:r>
              <a:rPr lang="en-US" altLang="en-US" smtClean="0"/>
              <a:t> </a:t>
            </a:r>
            <a:r>
              <a:rPr lang="en-US" altLang="en-US" i="1" smtClean="0"/>
              <a:t>Baserate/Comparison Group Problem</a:t>
            </a:r>
            <a:r>
              <a:rPr lang="en-US" altLang="en-US" smtClean="0"/>
              <a:t>. We tend to overlook the fact that inferences about </a:t>
            </a:r>
            <a:r>
              <a:rPr lang="en-US" altLang="en-US" i="1" smtClean="0"/>
              <a:t>associations</a:t>
            </a:r>
            <a:r>
              <a:rPr lang="en-US" altLang="en-US" smtClean="0"/>
              <a:t> require some kind of comparison or standard.</a:t>
            </a:r>
          </a:p>
          <a:p>
            <a:pPr eaLnBrk="1" hangingPunct="1"/>
            <a:endParaRPr lang="en-US" altLang="en-US" smtClean="0"/>
          </a:p>
          <a:p>
            <a:pPr eaLnBrk="1" hangingPunct="1"/>
            <a:r>
              <a:rPr lang="en-US" altLang="en-US" smtClean="0"/>
              <a:t>A related issue: </a:t>
            </a:r>
            <a:r>
              <a:rPr lang="en-US" altLang="en-US" i="1" smtClean="0"/>
              <a:t>The Big Numbers Problem</a:t>
            </a:r>
            <a:r>
              <a:rPr lang="en-US" altLang="en-US" smtClean="0"/>
              <a:t>. We assume that big (or small) percentages are important, even when appropriate  comparison data are not available.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Example</a:t>
            </a:r>
          </a:p>
        </p:txBody>
      </p:sp>
      <p:sp>
        <p:nvSpPr>
          <p:cNvPr id="21507" name="Rectangle 3"/>
          <p:cNvSpPr>
            <a:spLocks noGrp="1" noChangeArrowheads="1"/>
          </p:cNvSpPr>
          <p:nvPr>
            <p:ph type="body" idx="1"/>
          </p:nvPr>
        </p:nvSpPr>
        <p:spPr/>
        <p:txBody>
          <a:bodyPr/>
          <a:lstStyle/>
          <a:p>
            <a:pPr eaLnBrk="1" hangingPunct="1"/>
            <a:r>
              <a:rPr lang="en-US" altLang="en-US" dirty="0" smtClean="0"/>
              <a:t>Does eating chicken soup decrease cold severity?</a:t>
            </a:r>
          </a:p>
          <a:p>
            <a:pPr eaLnBrk="1" hangingPunct="1"/>
            <a:endParaRPr lang="en-US" altLang="en-US" dirty="0"/>
          </a:p>
          <a:p>
            <a:pPr eaLnBrk="1" hangingPunct="1"/>
            <a:r>
              <a:rPr lang="en-US" altLang="en-US" dirty="0" smtClean="0"/>
              <a:t>What if we were to learn that 7 of 10 (70%) of people with a cold who had chicken soup started to feel better after 5 days?</a:t>
            </a:r>
          </a:p>
          <a:p>
            <a:pPr eaLnBrk="1" hangingPunct="1"/>
            <a:endParaRPr lang="en-US" alt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Example</a:t>
            </a:r>
          </a:p>
        </p:txBody>
      </p:sp>
      <p:sp>
        <p:nvSpPr>
          <p:cNvPr id="21507" name="Rectangle 3"/>
          <p:cNvSpPr>
            <a:spLocks noGrp="1" noChangeArrowheads="1"/>
          </p:cNvSpPr>
          <p:nvPr>
            <p:ph type="body" idx="1"/>
          </p:nvPr>
        </p:nvSpPr>
        <p:spPr/>
        <p:txBody>
          <a:bodyPr/>
          <a:lstStyle/>
          <a:p>
            <a:pPr eaLnBrk="1" hangingPunct="1"/>
            <a:r>
              <a:rPr lang="en-US" altLang="en-US" dirty="0" smtClean="0"/>
              <a:t>That Big Number is inadequate.</a:t>
            </a:r>
          </a:p>
          <a:p>
            <a:pPr eaLnBrk="1" hangingPunct="1"/>
            <a:endParaRPr lang="en-US" altLang="en-US" dirty="0" smtClean="0"/>
          </a:p>
          <a:p>
            <a:pPr eaLnBrk="1" hangingPunct="1"/>
            <a:r>
              <a:rPr lang="en-US" altLang="en-US" dirty="0" smtClean="0"/>
              <a:t>Why?  Maybe 7 out of 10 (70%) people with a cold who </a:t>
            </a:r>
            <a:r>
              <a:rPr lang="en-US" altLang="en-US" b="1" dirty="0" smtClean="0"/>
              <a:t>didn’t</a:t>
            </a:r>
            <a:r>
              <a:rPr lang="en-US" altLang="en-US" dirty="0" smtClean="0"/>
              <a:t> have chicken soup started to feel better after 5 days too.</a:t>
            </a:r>
          </a:p>
        </p:txBody>
      </p:sp>
    </p:spTree>
    <p:extLst>
      <p:ext uri="{BB962C8B-B14F-4D97-AF65-F5344CB8AC3E}">
        <p14:creationId xmlns:p14="http://schemas.microsoft.com/office/powerpoint/2010/main" val="1360224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743200" y="1676400"/>
            <a:ext cx="2286000" cy="43434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2531" name="Rectangle 3"/>
          <p:cNvSpPr>
            <a:spLocks noChangeArrowheads="1"/>
          </p:cNvSpPr>
          <p:nvPr/>
        </p:nvSpPr>
        <p:spPr bwMode="auto">
          <a:xfrm>
            <a:off x="2743200" y="1676400"/>
            <a:ext cx="4495800" cy="4343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2532" name="Line 4"/>
          <p:cNvSpPr>
            <a:spLocks noChangeShapeType="1"/>
          </p:cNvSpPr>
          <p:nvPr/>
        </p:nvSpPr>
        <p:spPr bwMode="auto">
          <a:xfrm>
            <a:off x="2743200" y="3886200"/>
            <a:ext cx="44958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3" name="Line 5"/>
          <p:cNvSpPr>
            <a:spLocks noChangeShapeType="1"/>
          </p:cNvSpPr>
          <p:nvPr/>
        </p:nvSpPr>
        <p:spPr bwMode="auto">
          <a:xfrm>
            <a:off x="5029200" y="1676400"/>
            <a:ext cx="0" cy="4343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4" name="Text Box 6"/>
          <p:cNvSpPr txBox="1">
            <a:spLocks noChangeArrowheads="1"/>
          </p:cNvSpPr>
          <p:nvPr/>
        </p:nvSpPr>
        <p:spPr bwMode="auto">
          <a:xfrm>
            <a:off x="5105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Yes</a:t>
            </a:r>
          </a:p>
        </p:txBody>
      </p:sp>
      <p:sp>
        <p:nvSpPr>
          <p:cNvPr id="22535" name="Text Box 7"/>
          <p:cNvSpPr txBox="1">
            <a:spLocks noChangeArrowheads="1"/>
          </p:cNvSpPr>
          <p:nvPr/>
        </p:nvSpPr>
        <p:spPr bwMode="auto">
          <a:xfrm>
            <a:off x="2819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No</a:t>
            </a:r>
          </a:p>
        </p:txBody>
      </p:sp>
      <p:sp>
        <p:nvSpPr>
          <p:cNvPr id="22536" name="Text Box 8"/>
          <p:cNvSpPr txBox="1">
            <a:spLocks noChangeArrowheads="1"/>
          </p:cNvSpPr>
          <p:nvPr/>
        </p:nvSpPr>
        <p:spPr bwMode="auto">
          <a:xfrm>
            <a:off x="1524000" y="24384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 Better</a:t>
            </a:r>
          </a:p>
        </p:txBody>
      </p:sp>
      <p:sp>
        <p:nvSpPr>
          <p:cNvPr id="22537" name="Text Box 9"/>
          <p:cNvSpPr txBox="1">
            <a:spLocks noChangeArrowheads="1"/>
          </p:cNvSpPr>
          <p:nvPr/>
        </p:nvSpPr>
        <p:spPr bwMode="auto">
          <a:xfrm>
            <a:off x="1524000" y="4572000"/>
            <a:ext cx="1143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 Same or Worse</a:t>
            </a:r>
          </a:p>
        </p:txBody>
      </p:sp>
      <p:sp>
        <p:nvSpPr>
          <p:cNvPr id="22538" name="Text Box 10"/>
          <p:cNvSpPr txBox="1">
            <a:spLocks noChangeArrowheads="1"/>
          </p:cNvSpPr>
          <p:nvPr/>
        </p:nvSpPr>
        <p:spPr bwMode="auto">
          <a:xfrm>
            <a:off x="5181600" y="4419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3</a:t>
            </a:r>
          </a:p>
        </p:txBody>
      </p:sp>
      <p:sp>
        <p:nvSpPr>
          <p:cNvPr id="22539" name="Text Box 11"/>
          <p:cNvSpPr txBox="1">
            <a:spLocks noChangeArrowheads="1"/>
          </p:cNvSpPr>
          <p:nvPr/>
        </p:nvSpPr>
        <p:spPr bwMode="auto">
          <a:xfrm>
            <a:off x="5257800" y="2286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7</a:t>
            </a:r>
          </a:p>
        </p:txBody>
      </p:sp>
      <p:sp>
        <p:nvSpPr>
          <p:cNvPr id="22540" name="Text Box 12"/>
          <p:cNvSpPr txBox="1">
            <a:spLocks noChangeArrowheads="1"/>
          </p:cNvSpPr>
          <p:nvPr/>
        </p:nvSpPr>
        <p:spPr bwMode="auto">
          <a:xfrm>
            <a:off x="3733800" y="6096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Chicken Soup</a:t>
            </a:r>
          </a:p>
        </p:txBody>
      </p:sp>
      <p:sp>
        <p:nvSpPr>
          <p:cNvPr id="22541" name="Text Box 13"/>
          <p:cNvSpPr txBox="1">
            <a:spLocks noChangeArrowheads="1"/>
          </p:cNvSpPr>
          <p:nvPr/>
        </p:nvSpPr>
        <p:spPr bwMode="auto">
          <a:xfrm rot="-5400000">
            <a:off x="608013" y="3503613"/>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Effect</a:t>
            </a:r>
          </a:p>
        </p:txBody>
      </p:sp>
      <p:sp>
        <p:nvSpPr>
          <p:cNvPr id="22542" name="Text Box 14"/>
          <p:cNvSpPr txBox="1">
            <a:spLocks noChangeArrowheads="1"/>
          </p:cNvSpPr>
          <p:nvPr/>
        </p:nvSpPr>
        <p:spPr bwMode="auto">
          <a:xfrm>
            <a:off x="5257800" y="61722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000000"/>
                </a:solidFill>
              </a:rPr>
              <a:t>7/10 felt better</a:t>
            </a:r>
          </a:p>
        </p:txBody>
      </p:sp>
      <p:grpSp>
        <p:nvGrpSpPr>
          <p:cNvPr id="64527" name="Group 15"/>
          <p:cNvGrpSpPr>
            <a:grpSpLocks/>
          </p:cNvGrpSpPr>
          <p:nvPr/>
        </p:nvGrpSpPr>
        <p:grpSpPr bwMode="auto">
          <a:xfrm>
            <a:off x="2971800" y="2286000"/>
            <a:ext cx="1905000" cy="4252913"/>
            <a:chOff x="1872" y="1440"/>
            <a:chExt cx="1200" cy="2679"/>
          </a:xfrm>
        </p:grpSpPr>
        <p:sp>
          <p:nvSpPr>
            <p:cNvPr id="22544" name="Text Box 16"/>
            <p:cNvSpPr txBox="1">
              <a:spLocks noChangeArrowheads="1"/>
            </p:cNvSpPr>
            <p:nvPr/>
          </p:nvSpPr>
          <p:spPr bwMode="auto">
            <a:xfrm>
              <a:off x="1920" y="2784"/>
              <a:ext cx="10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3</a:t>
              </a:r>
            </a:p>
          </p:txBody>
        </p:sp>
        <p:sp>
          <p:nvSpPr>
            <p:cNvPr id="22545" name="Text Box 17"/>
            <p:cNvSpPr txBox="1">
              <a:spLocks noChangeArrowheads="1"/>
            </p:cNvSpPr>
            <p:nvPr/>
          </p:nvSpPr>
          <p:spPr bwMode="auto">
            <a:xfrm>
              <a:off x="1920" y="1440"/>
              <a:ext cx="10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7</a:t>
              </a:r>
            </a:p>
          </p:txBody>
        </p:sp>
        <p:sp>
          <p:nvSpPr>
            <p:cNvPr id="22546" name="Text Box 18"/>
            <p:cNvSpPr txBox="1">
              <a:spLocks noChangeArrowheads="1"/>
            </p:cNvSpPr>
            <p:nvPr/>
          </p:nvSpPr>
          <p:spPr bwMode="auto">
            <a:xfrm>
              <a:off x="1872" y="3888"/>
              <a:ext cx="12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000000"/>
                  </a:solidFill>
                </a:rPr>
                <a:t>7/10 felt better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64527"/>
                                        </p:tgtEl>
                                        <p:attrNameLst>
                                          <p:attrName>style.visibility</p:attrName>
                                        </p:attrNameLst>
                                      </p:cBhvr>
                                      <p:to>
                                        <p:strVal val="visible"/>
                                      </p:to>
                                    </p:set>
                                    <p:anim calcmode="lin" valueType="num">
                                      <p:cBhvr additive="base">
                                        <p:cTn id="7" dur="500" fill="hold"/>
                                        <p:tgtEl>
                                          <p:spTgt spid="64527"/>
                                        </p:tgtEl>
                                        <p:attrNameLst>
                                          <p:attrName>ppt_x</p:attrName>
                                        </p:attrNameLst>
                                      </p:cBhvr>
                                      <p:tavLst>
                                        <p:tav tm="0">
                                          <p:val>
                                            <p:strVal val="#ppt_x"/>
                                          </p:val>
                                        </p:tav>
                                        <p:tav tm="100000">
                                          <p:val>
                                            <p:strVal val="#ppt_x"/>
                                          </p:val>
                                        </p:tav>
                                      </p:tavLst>
                                    </p:anim>
                                    <p:anim calcmode="lin" valueType="num">
                                      <p:cBhvr additive="base">
                                        <p:cTn id="8" dur="500" fill="hold"/>
                                        <p:tgtEl>
                                          <p:spTgt spid="645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743200" y="1676400"/>
            <a:ext cx="2286000" cy="43434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2531" name="Rectangle 3"/>
          <p:cNvSpPr>
            <a:spLocks noChangeArrowheads="1"/>
          </p:cNvSpPr>
          <p:nvPr/>
        </p:nvSpPr>
        <p:spPr bwMode="auto">
          <a:xfrm>
            <a:off x="2743200" y="1676400"/>
            <a:ext cx="4495800" cy="4343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2532" name="Line 4"/>
          <p:cNvSpPr>
            <a:spLocks noChangeShapeType="1"/>
          </p:cNvSpPr>
          <p:nvPr/>
        </p:nvSpPr>
        <p:spPr bwMode="auto">
          <a:xfrm>
            <a:off x="2743200" y="3886200"/>
            <a:ext cx="44958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3" name="Line 5"/>
          <p:cNvSpPr>
            <a:spLocks noChangeShapeType="1"/>
          </p:cNvSpPr>
          <p:nvPr/>
        </p:nvSpPr>
        <p:spPr bwMode="auto">
          <a:xfrm>
            <a:off x="5029200" y="1676400"/>
            <a:ext cx="0" cy="4343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4" name="Text Box 6"/>
          <p:cNvSpPr txBox="1">
            <a:spLocks noChangeArrowheads="1"/>
          </p:cNvSpPr>
          <p:nvPr/>
        </p:nvSpPr>
        <p:spPr bwMode="auto">
          <a:xfrm>
            <a:off x="5105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Yes</a:t>
            </a:r>
          </a:p>
        </p:txBody>
      </p:sp>
      <p:sp>
        <p:nvSpPr>
          <p:cNvPr id="22535" name="Text Box 7"/>
          <p:cNvSpPr txBox="1">
            <a:spLocks noChangeArrowheads="1"/>
          </p:cNvSpPr>
          <p:nvPr/>
        </p:nvSpPr>
        <p:spPr bwMode="auto">
          <a:xfrm>
            <a:off x="2819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No</a:t>
            </a:r>
          </a:p>
        </p:txBody>
      </p:sp>
      <p:sp>
        <p:nvSpPr>
          <p:cNvPr id="22536" name="Text Box 8"/>
          <p:cNvSpPr txBox="1">
            <a:spLocks noChangeArrowheads="1"/>
          </p:cNvSpPr>
          <p:nvPr/>
        </p:nvSpPr>
        <p:spPr bwMode="auto">
          <a:xfrm>
            <a:off x="1524000" y="24384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 Better</a:t>
            </a:r>
          </a:p>
        </p:txBody>
      </p:sp>
      <p:sp>
        <p:nvSpPr>
          <p:cNvPr id="22537" name="Text Box 9"/>
          <p:cNvSpPr txBox="1">
            <a:spLocks noChangeArrowheads="1"/>
          </p:cNvSpPr>
          <p:nvPr/>
        </p:nvSpPr>
        <p:spPr bwMode="auto">
          <a:xfrm>
            <a:off x="1524000" y="4572000"/>
            <a:ext cx="1143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 Same or Worse</a:t>
            </a:r>
          </a:p>
        </p:txBody>
      </p:sp>
      <p:sp>
        <p:nvSpPr>
          <p:cNvPr id="22538" name="Text Box 10"/>
          <p:cNvSpPr txBox="1">
            <a:spLocks noChangeArrowheads="1"/>
          </p:cNvSpPr>
          <p:nvPr/>
        </p:nvSpPr>
        <p:spPr bwMode="auto">
          <a:xfrm>
            <a:off x="5181600" y="4419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3</a:t>
            </a:r>
          </a:p>
        </p:txBody>
      </p:sp>
      <p:sp>
        <p:nvSpPr>
          <p:cNvPr id="22539" name="Text Box 11"/>
          <p:cNvSpPr txBox="1">
            <a:spLocks noChangeArrowheads="1"/>
          </p:cNvSpPr>
          <p:nvPr/>
        </p:nvSpPr>
        <p:spPr bwMode="auto">
          <a:xfrm>
            <a:off x="5257800" y="2286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7</a:t>
            </a:r>
          </a:p>
        </p:txBody>
      </p:sp>
      <p:sp>
        <p:nvSpPr>
          <p:cNvPr id="22540" name="Text Box 12"/>
          <p:cNvSpPr txBox="1">
            <a:spLocks noChangeArrowheads="1"/>
          </p:cNvSpPr>
          <p:nvPr/>
        </p:nvSpPr>
        <p:spPr bwMode="auto">
          <a:xfrm>
            <a:off x="3733800" y="6096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Chicken Soup</a:t>
            </a:r>
          </a:p>
        </p:txBody>
      </p:sp>
      <p:sp>
        <p:nvSpPr>
          <p:cNvPr id="22541" name="Text Box 13"/>
          <p:cNvSpPr txBox="1">
            <a:spLocks noChangeArrowheads="1"/>
          </p:cNvSpPr>
          <p:nvPr/>
        </p:nvSpPr>
        <p:spPr bwMode="auto">
          <a:xfrm rot="-5400000">
            <a:off x="608013" y="3503613"/>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Effect</a:t>
            </a:r>
          </a:p>
        </p:txBody>
      </p:sp>
      <p:sp>
        <p:nvSpPr>
          <p:cNvPr id="22542" name="Text Box 14"/>
          <p:cNvSpPr txBox="1">
            <a:spLocks noChangeArrowheads="1"/>
          </p:cNvSpPr>
          <p:nvPr/>
        </p:nvSpPr>
        <p:spPr bwMode="auto">
          <a:xfrm>
            <a:off x="5257800" y="61722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000000"/>
                </a:solidFill>
              </a:rPr>
              <a:t>7/10 felt better</a:t>
            </a:r>
          </a:p>
        </p:txBody>
      </p:sp>
      <p:grpSp>
        <p:nvGrpSpPr>
          <p:cNvPr id="64527" name="Group 15"/>
          <p:cNvGrpSpPr>
            <a:grpSpLocks/>
          </p:cNvGrpSpPr>
          <p:nvPr/>
        </p:nvGrpSpPr>
        <p:grpSpPr bwMode="auto">
          <a:xfrm>
            <a:off x="2971800" y="2286000"/>
            <a:ext cx="1905000" cy="4252913"/>
            <a:chOff x="1872" y="1440"/>
            <a:chExt cx="1200" cy="2679"/>
          </a:xfrm>
        </p:grpSpPr>
        <p:sp>
          <p:nvSpPr>
            <p:cNvPr id="22544" name="Text Box 16"/>
            <p:cNvSpPr txBox="1">
              <a:spLocks noChangeArrowheads="1"/>
            </p:cNvSpPr>
            <p:nvPr/>
          </p:nvSpPr>
          <p:spPr bwMode="auto">
            <a:xfrm>
              <a:off x="1920" y="2784"/>
              <a:ext cx="10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dirty="0" smtClean="0">
                  <a:solidFill>
                    <a:srgbClr val="000000"/>
                  </a:solidFill>
                </a:rPr>
                <a:t>5</a:t>
              </a:r>
              <a:endParaRPr lang="en-US" altLang="en-US" dirty="0">
                <a:solidFill>
                  <a:srgbClr val="000000"/>
                </a:solidFill>
              </a:endParaRPr>
            </a:p>
          </p:txBody>
        </p:sp>
        <p:sp>
          <p:nvSpPr>
            <p:cNvPr id="22545" name="Text Box 17"/>
            <p:cNvSpPr txBox="1">
              <a:spLocks noChangeArrowheads="1"/>
            </p:cNvSpPr>
            <p:nvPr/>
          </p:nvSpPr>
          <p:spPr bwMode="auto">
            <a:xfrm>
              <a:off x="1920" y="1440"/>
              <a:ext cx="10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dirty="0" smtClean="0">
                  <a:solidFill>
                    <a:srgbClr val="000000"/>
                  </a:solidFill>
                </a:rPr>
                <a:t>5</a:t>
              </a:r>
              <a:endParaRPr lang="en-US" altLang="en-US" dirty="0">
                <a:solidFill>
                  <a:srgbClr val="000000"/>
                </a:solidFill>
              </a:endParaRPr>
            </a:p>
          </p:txBody>
        </p:sp>
        <p:sp>
          <p:nvSpPr>
            <p:cNvPr id="22546" name="Text Box 18"/>
            <p:cNvSpPr txBox="1">
              <a:spLocks noChangeArrowheads="1"/>
            </p:cNvSpPr>
            <p:nvPr/>
          </p:nvSpPr>
          <p:spPr bwMode="auto">
            <a:xfrm>
              <a:off x="1872" y="3888"/>
              <a:ext cx="12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dirty="0" smtClean="0">
                  <a:solidFill>
                    <a:srgbClr val="000000"/>
                  </a:solidFill>
                </a:rPr>
                <a:t>5/10 </a:t>
              </a:r>
              <a:r>
                <a:rPr lang="en-US" altLang="en-US" sz="1800" dirty="0">
                  <a:solidFill>
                    <a:srgbClr val="000000"/>
                  </a:solidFill>
                </a:rPr>
                <a:t>felt better</a:t>
              </a:r>
            </a:p>
          </p:txBody>
        </p:sp>
      </p:grpSp>
    </p:spTree>
    <p:extLst>
      <p:ext uri="{BB962C8B-B14F-4D97-AF65-F5344CB8AC3E}">
        <p14:creationId xmlns:p14="http://schemas.microsoft.com/office/powerpoint/2010/main" val="40653250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64527"/>
                                        </p:tgtEl>
                                        <p:attrNameLst>
                                          <p:attrName>style.visibility</p:attrName>
                                        </p:attrNameLst>
                                      </p:cBhvr>
                                      <p:to>
                                        <p:strVal val="visible"/>
                                      </p:to>
                                    </p:set>
                                    <p:anim calcmode="lin" valueType="num">
                                      <p:cBhvr additive="base">
                                        <p:cTn id="7" dur="500" fill="hold"/>
                                        <p:tgtEl>
                                          <p:spTgt spid="64527"/>
                                        </p:tgtEl>
                                        <p:attrNameLst>
                                          <p:attrName>ppt_x</p:attrName>
                                        </p:attrNameLst>
                                      </p:cBhvr>
                                      <p:tavLst>
                                        <p:tav tm="0">
                                          <p:val>
                                            <p:strVal val="#ppt_x"/>
                                          </p:val>
                                        </p:tav>
                                        <p:tav tm="100000">
                                          <p:val>
                                            <p:strVal val="#ppt_x"/>
                                          </p:val>
                                        </p:tav>
                                      </p:tavLst>
                                    </p:anim>
                                    <p:anim calcmode="lin" valueType="num">
                                      <p:cBhvr additive="base">
                                        <p:cTn id="8" dur="500" fill="hold"/>
                                        <p:tgtEl>
                                          <p:spTgt spid="645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Four Limitations of Personal Experience</a:t>
            </a:r>
          </a:p>
        </p:txBody>
      </p:sp>
      <p:sp>
        <p:nvSpPr>
          <p:cNvPr id="24579" name="Rectangle 3"/>
          <p:cNvSpPr>
            <a:spLocks noGrp="1" noChangeArrowheads="1"/>
          </p:cNvSpPr>
          <p:nvPr>
            <p:ph type="body" idx="1"/>
          </p:nvPr>
        </p:nvSpPr>
        <p:spPr/>
        <p:txBody>
          <a:bodyPr/>
          <a:lstStyle/>
          <a:p>
            <a:pPr eaLnBrk="1" hangingPunct="1"/>
            <a:r>
              <a:rPr lang="en-US" altLang="en-US" smtClean="0"/>
              <a:t>4.  </a:t>
            </a:r>
            <a:r>
              <a:rPr lang="en-US" altLang="en-US" i="1" smtClean="0"/>
              <a:t>The Pleasant Truth Problem</a:t>
            </a:r>
            <a:r>
              <a:rPr lang="en-US" altLang="en-US" smtClean="0"/>
              <a:t>. We tend to believe an idea is true if the idea makes us feel good.</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How do these propositions “feel” to you?</a:t>
            </a:r>
          </a:p>
        </p:txBody>
      </p:sp>
      <p:sp>
        <p:nvSpPr>
          <p:cNvPr id="67587" name="Rectangle 3"/>
          <p:cNvSpPr>
            <a:spLocks noGrp="1" noChangeArrowheads="1"/>
          </p:cNvSpPr>
          <p:nvPr>
            <p:ph type="body" idx="1"/>
          </p:nvPr>
        </p:nvSpPr>
        <p:spPr/>
        <p:txBody>
          <a:bodyPr/>
          <a:lstStyle/>
          <a:p>
            <a:pPr eaLnBrk="1" hangingPunct="1"/>
            <a:r>
              <a:rPr lang="en-US" altLang="en-US" sz="1600" dirty="0" smtClean="0"/>
              <a:t>Peoples’ financial success in life is largely a function of the social status of the families they are born into and not their hard work or education per se.</a:t>
            </a:r>
          </a:p>
          <a:p>
            <a:pPr eaLnBrk="1" hangingPunct="1"/>
            <a:r>
              <a:rPr lang="en-US" altLang="en-US" sz="1600" dirty="0" smtClean="0"/>
              <a:t>As a parent, how you rear your children plays virtually no role in whether your children grow up to become criminals or law-abiding citizens.</a:t>
            </a:r>
          </a:p>
          <a:p>
            <a:pPr eaLnBrk="1" hangingPunct="1"/>
            <a:r>
              <a:rPr lang="en-US" altLang="en-US" sz="1600" dirty="0" smtClean="0"/>
              <a:t>Our conscious existence ends with physical death.</a:t>
            </a:r>
          </a:p>
          <a:p>
            <a:pPr eaLnBrk="1" hangingPunct="1"/>
            <a:r>
              <a:rPr lang="en-US" altLang="en-US" sz="1600" dirty="0" smtClean="0"/>
              <a:t>Our thoughts, emotions, personality, and sense of self can be changed by simply altering the biochemistry of the body.</a:t>
            </a:r>
          </a:p>
          <a:p>
            <a:pPr eaLnBrk="1" hangingPunct="1"/>
            <a:r>
              <a:rPr lang="en-US" altLang="en-US" sz="1600" dirty="0" smtClean="0"/>
              <a:t>Morality and altruism “evolved” in people via the process of natural selection.</a:t>
            </a:r>
          </a:p>
          <a:p>
            <a:pPr eaLnBrk="1" hangingPunct="1"/>
            <a:r>
              <a:rPr lang="en-US" altLang="en-US" sz="1600" dirty="0" smtClean="0"/>
              <a:t>There is no “beyond the obvious” symbolism in our dreams.</a:t>
            </a:r>
          </a:p>
          <a:p>
            <a:pPr eaLnBrk="1" hangingPunct="1"/>
            <a:endParaRPr lang="en-US" altLang="en-US" sz="16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ChangeArrowheads="1"/>
          </p:cNvSpPr>
          <p:nvPr/>
        </p:nvSpPr>
        <p:spPr bwMode="auto">
          <a:xfrm>
            <a:off x="2743200" y="1676400"/>
            <a:ext cx="4495800" cy="4343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6627" name="Line 4"/>
          <p:cNvSpPr>
            <a:spLocks noChangeShapeType="1"/>
          </p:cNvSpPr>
          <p:nvPr/>
        </p:nvSpPr>
        <p:spPr bwMode="auto">
          <a:xfrm>
            <a:off x="2743200" y="3886200"/>
            <a:ext cx="44958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8" name="Line 5"/>
          <p:cNvSpPr>
            <a:spLocks noChangeShapeType="1"/>
          </p:cNvSpPr>
          <p:nvPr/>
        </p:nvSpPr>
        <p:spPr bwMode="auto">
          <a:xfrm>
            <a:off x="5029200" y="1676400"/>
            <a:ext cx="0" cy="4343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9" name="Text Box 6"/>
          <p:cNvSpPr txBox="1">
            <a:spLocks noChangeArrowheads="1"/>
          </p:cNvSpPr>
          <p:nvPr/>
        </p:nvSpPr>
        <p:spPr bwMode="auto">
          <a:xfrm>
            <a:off x="5105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True</a:t>
            </a:r>
          </a:p>
        </p:txBody>
      </p:sp>
      <p:sp>
        <p:nvSpPr>
          <p:cNvPr id="26630" name="Text Box 7"/>
          <p:cNvSpPr txBox="1">
            <a:spLocks noChangeArrowheads="1"/>
          </p:cNvSpPr>
          <p:nvPr/>
        </p:nvSpPr>
        <p:spPr bwMode="auto">
          <a:xfrm>
            <a:off x="2819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False</a:t>
            </a:r>
          </a:p>
        </p:txBody>
      </p:sp>
      <p:sp>
        <p:nvSpPr>
          <p:cNvPr id="26631" name="Text Box 8"/>
          <p:cNvSpPr txBox="1">
            <a:spLocks noChangeArrowheads="1"/>
          </p:cNvSpPr>
          <p:nvPr/>
        </p:nvSpPr>
        <p:spPr bwMode="auto">
          <a:xfrm>
            <a:off x="1524000" y="24384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Feels Good</a:t>
            </a:r>
          </a:p>
        </p:txBody>
      </p:sp>
      <p:sp>
        <p:nvSpPr>
          <p:cNvPr id="26632" name="Text Box 9"/>
          <p:cNvSpPr txBox="1">
            <a:spLocks noChangeArrowheads="1"/>
          </p:cNvSpPr>
          <p:nvPr/>
        </p:nvSpPr>
        <p:spPr bwMode="auto">
          <a:xfrm>
            <a:off x="1524000" y="45720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Feels Bad</a:t>
            </a:r>
          </a:p>
        </p:txBody>
      </p:sp>
      <p:sp>
        <p:nvSpPr>
          <p:cNvPr id="26633" name="Text Box 10"/>
          <p:cNvSpPr txBox="1">
            <a:spLocks noChangeArrowheads="1"/>
          </p:cNvSpPr>
          <p:nvPr/>
        </p:nvSpPr>
        <p:spPr bwMode="auto">
          <a:xfrm>
            <a:off x="5181600" y="44196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Unpleasant Truths</a:t>
            </a:r>
          </a:p>
        </p:txBody>
      </p:sp>
      <p:sp>
        <p:nvSpPr>
          <p:cNvPr id="26634" name="Text Box 11"/>
          <p:cNvSpPr txBox="1">
            <a:spLocks noChangeArrowheads="1"/>
          </p:cNvSpPr>
          <p:nvPr/>
        </p:nvSpPr>
        <p:spPr bwMode="auto">
          <a:xfrm>
            <a:off x="3048000" y="44196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Unpleasant Falsehoods</a:t>
            </a:r>
          </a:p>
        </p:txBody>
      </p:sp>
      <p:sp>
        <p:nvSpPr>
          <p:cNvPr id="26635" name="Text Box 12"/>
          <p:cNvSpPr txBox="1">
            <a:spLocks noChangeArrowheads="1"/>
          </p:cNvSpPr>
          <p:nvPr/>
        </p:nvSpPr>
        <p:spPr bwMode="auto">
          <a:xfrm>
            <a:off x="5257800" y="22860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Pleasant Truths</a:t>
            </a:r>
          </a:p>
        </p:txBody>
      </p:sp>
      <p:sp>
        <p:nvSpPr>
          <p:cNvPr id="26636" name="Text Box 13"/>
          <p:cNvSpPr txBox="1">
            <a:spLocks noChangeArrowheads="1"/>
          </p:cNvSpPr>
          <p:nvPr/>
        </p:nvSpPr>
        <p:spPr bwMode="auto">
          <a:xfrm>
            <a:off x="3048000" y="22860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Pleasant Falsehoods</a:t>
            </a:r>
          </a:p>
        </p:txBody>
      </p:sp>
      <p:sp>
        <p:nvSpPr>
          <p:cNvPr id="26637" name="Text Box 14"/>
          <p:cNvSpPr txBox="1">
            <a:spLocks noChangeArrowheads="1"/>
          </p:cNvSpPr>
          <p:nvPr/>
        </p:nvSpPr>
        <p:spPr bwMode="auto">
          <a:xfrm>
            <a:off x="3733800" y="6096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Reality</a:t>
            </a:r>
          </a:p>
        </p:txBody>
      </p:sp>
      <p:sp>
        <p:nvSpPr>
          <p:cNvPr id="26638" name="Text Box 15"/>
          <p:cNvSpPr txBox="1">
            <a:spLocks noChangeArrowheads="1"/>
          </p:cNvSpPr>
          <p:nvPr/>
        </p:nvSpPr>
        <p:spPr bwMode="auto">
          <a:xfrm rot="-5400000">
            <a:off x="606425" y="35052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Feeling</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2743200" y="1676400"/>
            <a:ext cx="4495800" cy="2209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7651" name="Rectangle 4"/>
          <p:cNvSpPr>
            <a:spLocks noChangeArrowheads="1"/>
          </p:cNvSpPr>
          <p:nvPr/>
        </p:nvSpPr>
        <p:spPr bwMode="auto">
          <a:xfrm>
            <a:off x="2743200" y="1676400"/>
            <a:ext cx="4495800" cy="4343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7652" name="Line 5"/>
          <p:cNvSpPr>
            <a:spLocks noChangeShapeType="1"/>
          </p:cNvSpPr>
          <p:nvPr/>
        </p:nvSpPr>
        <p:spPr bwMode="auto">
          <a:xfrm>
            <a:off x="2743200" y="3886200"/>
            <a:ext cx="44958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3" name="Line 6"/>
          <p:cNvSpPr>
            <a:spLocks noChangeShapeType="1"/>
          </p:cNvSpPr>
          <p:nvPr/>
        </p:nvSpPr>
        <p:spPr bwMode="auto">
          <a:xfrm>
            <a:off x="5029200" y="1676400"/>
            <a:ext cx="0" cy="4343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4" name="Text Box 7"/>
          <p:cNvSpPr txBox="1">
            <a:spLocks noChangeArrowheads="1"/>
          </p:cNvSpPr>
          <p:nvPr/>
        </p:nvSpPr>
        <p:spPr bwMode="auto">
          <a:xfrm>
            <a:off x="5105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True</a:t>
            </a:r>
          </a:p>
        </p:txBody>
      </p:sp>
      <p:sp>
        <p:nvSpPr>
          <p:cNvPr id="27655" name="Text Box 8"/>
          <p:cNvSpPr txBox="1">
            <a:spLocks noChangeArrowheads="1"/>
          </p:cNvSpPr>
          <p:nvPr/>
        </p:nvSpPr>
        <p:spPr bwMode="auto">
          <a:xfrm>
            <a:off x="2819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False</a:t>
            </a:r>
          </a:p>
        </p:txBody>
      </p:sp>
      <p:sp>
        <p:nvSpPr>
          <p:cNvPr id="27656" name="Text Box 9"/>
          <p:cNvSpPr txBox="1">
            <a:spLocks noChangeArrowheads="1"/>
          </p:cNvSpPr>
          <p:nvPr/>
        </p:nvSpPr>
        <p:spPr bwMode="auto">
          <a:xfrm>
            <a:off x="1524000" y="24384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Feels Good</a:t>
            </a:r>
          </a:p>
        </p:txBody>
      </p:sp>
      <p:sp>
        <p:nvSpPr>
          <p:cNvPr id="27657" name="Text Box 10"/>
          <p:cNvSpPr txBox="1">
            <a:spLocks noChangeArrowheads="1"/>
          </p:cNvSpPr>
          <p:nvPr/>
        </p:nvSpPr>
        <p:spPr bwMode="auto">
          <a:xfrm>
            <a:off x="1524000" y="45720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Feels Bad</a:t>
            </a:r>
          </a:p>
        </p:txBody>
      </p:sp>
      <p:sp>
        <p:nvSpPr>
          <p:cNvPr id="27658" name="Text Box 11"/>
          <p:cNvSpPr txBox="1">
            <a:spLocks noChangeArrowheads="1"/>
          </p:cNvSpPr>
          <p:nvPr/>
        </p:nvSpPr>
        <p:spPr bwMode="auto">
          <a:xfrm>
            <a:off x="5181600" y="44196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Unpleasant Truths</a:t>
            </a:r>
          </a:p>
        </p:txBody>
      </p:sp>
      <p:sp>
        <p:nvSpPr>
          <p:cNvPr id="27659" name="Text Box 12"/>
          <p:cNvSpPr txBox="1">
            <a:spLocks noChangeArrowheads="1"/>
          </p:cNvSpPr>
          <p:nvPr/>
        </p:nvSpPr>
        <p:spPr bwMode="auto">
          <a:xfrm>
            <a:off x="3048000" y="44196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Unpleasant Falsehoods</a:t>
            </a:r>
          </a:p>
        </p:txBody>
      </p:sp>
      <p:sp>
        <p:nvSpPr>
          <p:cNvPr id="27660" name="Text Box 13"/>
          <p:cNvSpPr txBox="1">
            <a:spLocks noChangeArrowheads="1"/>
          </p:cNvSpPr>
          <p:nvPr/>
        </p:nvSpPr>
        <p:spPr bwMode="auto">
          <a:xfrm>
            <a:off x="5257800" y="22860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Pleasant Truths</a:t>
            </a:r>
          </a:p>
        </p:txBody>
      </p:sp>
      <p:sp>
        <p:nvSpPr>
          <p:cNvPr id="27661" name="Text Box 14"/>
          <p:cNvSpPr txBox="1">
            <a:spLocks noChangeArrowheads="1"/>
          </p:cNvSpPr>
          <p:nvPr/>
        </p:nvSpPr>
        <p:spPr bwMode="auto">
          <a:xfrm>
            <a:off x="3048000" y="22860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Pleasant Falsehoods</a:t>
            </a:r>
          </a:p>
        </p:txBody>
      </p:sp>
      <p:sp>
        <p:nvSpPr>
          <p:cNvPr id="27662" name="Text Box 15"/>
          <p:cNvSpPr txBox="1">
            <a:spLocks noChangeArrowheads="1"/>
          </p:cNvSpPr>
          <p:nvPr/>
        </p:nvSpPr>
        <p:spPr bwMode="auto">
          <a:xfrm>
            <a:off x="3733800" y="6096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Reality</a:t>
            </a:r>
          </a:p>
        </p:txBody>
      </p:sp>
      <p:sp>
        <p:nvSpPr>
          <p:cNvPr id="27663" name="Text Box 16"/>
          <p:cNvSpPr txBox="1">
            <a:spLocks noChangeArrowheads="1"/>
          </p:cNvSpPr>
          <p:nvPr/>
        </p:nvSpPr>
        <p:spPr bwMode="auto">
          <a:xfrm rot="-5400000">
            <a:off x="609600" y="35052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Feeling</a:t>
            </a:r>
          </a:p>
        </p:txBody>
      </p:sp>
      <p:sp>
        <p:nvSpPr>
          <p:cNvPr id="27664" name="Rectangle 17"/>
          <p:cNvSpPr>
            <a:spLocks noChangeArrowheads="1"/>
          </p:cNvSpPr>
          <p:nvPr/>
        </p:nvSpPr>
        <p:spPr bwMode="auto">
          <a:xfrm>
            <a:off x="228600" y="152400"/>
            <a:ext cx="3962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r>
              <a:rPr lang="en-US" altLang="en-US" sz="1800">
                <a:solidFill>
                  <a:srgbClr val="000000"/>
                </a:solidFill>
              </a:rPr>
              <a:t>What we </a:t>
            </a:r>
            <a:r>
              <a:rPr lang="en-US" altLang="en-US" sz="1800" i="1">
                <a:solidFill>
                  <a:srgbClr val="000000"/>
                </a:solidFill>
              </a:rPr>
              <a:t>tend</a:t>
            </a:r>
            <a:r>
              <a:rPr lang="en-US" altLang="en-US" sz="1800">
                <a:solidFill>
                  <a:srgbClr val="000000"/>
                </a:solidFill>
              </a:rPr>
              <a:t> to believe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5029200" y="1676400"/>
            <a:ext cx="2209800" cy="43434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8675" name="Rectangle 4"/>
          <p:cNvSpPr>
            <a:spLocks noChangeArrowheads="1"/>
          </p:cNvSpPr>
          <p:nvPr/>
        </p:nvSpPr>
        <p:spPr bwMode="auto">
          <a:xfrm>
            <a:off x="2743200" y="1676400"/>
            <a:ext cx="4495800" cy="4343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8676" name="Line 5"/>
          <p:cNvSpPr>
            <a:spLocks noChangeShapeType="1"/>
          </p:cNvSpPr>
          <p:nvPr/>
        </p:nvSpPr>
        <p:spPr bwMode="auto">
          <a:xfrm>
            <a:off x="2743200" y="3886200"/>
            <a:ext cx="44958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7" name="Line 6"/>
          <p:cNvSpPr>
            <a:spLocks noChangeShapeType="1"/>
          </p:cNvSpPr>
          <p:nvPr/>
        </p:nvSpPr>
        <p:spPr bwMode="auto">
          <a:xfrm>
            <a:off x="5029200" y="1676400"/>
            <a:ext cx="0" cy="4343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8" name="Text Box 7"/>
          <p:cNvSpPr txBox="1">
            <a:spLocks noChangeArrowheads="1"/>
          </p:cNvSpPr>
          <p:nvPr/>
        </p:nvSpPr>
        <p:spPr bwMode="auto">
          <a:xfrm>
            <a:off x="5105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True</a:t>
            </a:r>
          </a:p>
        </p:txBody>
      </p:sp>
      <p:sp>
        <p:nvSpPr>
          <p:cNvPr id="28679" name="Text Box 8"/>
          <p:cNvSpPr txBox="1">
            <a:spLocks noChangeArrowheads="1"/>
          </p:cNvSpPr>
          <p:nvPr/>
        </p:nvSpPr>
        <p:spPr bwMode="auto">
          <a:xfrm>
            <a:off x="2819400" y="1066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False</a:t>
            </a:r>
          </a:p>
        </p:txBody>
      </p:sp>
      <p:sp>
        <p:nvSpPr>
          <p:cNvPr id="28680" name="Text Box 9"/>
          <p:cNvSpPr txBox="1">
            <a:spLocks noChangeArrowheads="1"/>
          </p:cNvSpPr>
          <p:nvPr/>
        </p:nvSpPr>
        <p:spPr bwMode="auto">
          <a:xfrm>
            <a:off x="1524000" y="24384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Feels Good</a:t>
            </a:r>
          </a:p>
        </p:txBody>
      </p:sp>
      <p:sp>
        <p:nvSpPr>
          <p:cNvPr id="28681" name="Text Box 10"/>
          <p:cNvSpPr txBox="1">
            <a:spLocks noChangeArrowheads="1"/>
          </p:cNvSpPr>
          <p:nvPr/>
        </p:nvSpPr>
        <p:spPr bwMode="auto">
          <a:xfrm>
            <a:off x="1524000" y="45720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Feels Bad</a:t>
            </a:r>
          </a:p>
        </p:txBody>
      </p:sp>
      <p:sp>
        <p:nvSpPr>
          <p:cNvPr id="28682" name="Text Box 11"/>
          <p:cNvSpPr txBox="1">
            <a:spLocks noChangeArrowheads="1"/>
          </p:cNvSpPr>
          <p:nvPr/>
        </p:nvSpPr>
        <p:spPr bwMode="auto">
          <a:xfrm>
            <a:off x="5181600" y="44196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Unpleasant Truths</a:t>
            </a:r>
          </a:p>
        </p:txBody>
      </p:sp>
      <p:sp>
        <p:nvSpPr>
          <p:cNvPr id="28683" name="Text Box 12"/>
          <p:cNvSpPr txBox="1">
            <a:spLocks noChangeArrowheads="1"/>
          </p:cNvSpPr>
          <p:nvPr/>
        </p:nvSpPr>
        <p:spPr bwMode="auto">
          <a:xfrm>
            <a:off x="3048000" y="44196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Unpleasant Falsehoods</a:t>
            </a:r>
          </a:p>
        </p:txBody>
      </p:sp>
      <p:sp>
        <p:nvSpPr>
          <p:cNvPr id="28684" name="Text Box 13"/>
          <p:cNvSpPr txBox="1">
            <a:spLocks noChangeArrowheads="1"/>
          </p:cNvSpPr>
          <p:nvPr/>
        </p:nvSpPr>
        <p:spPr bwMode="auto">
          <a:xfrm>
            <a:off x="5257800" y="22860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Pleasant Truths</a:t>
            </a:r>
          </a:p>
        </p:txBody>
      </p:sp>
      <p:sp>
        <p:nvSpPr>
          <p:cNvPr id="28685" name="Text Box 14"/>
          <p:cNvSpPr txBox="1">
            <a:spLocks noChangeArrowheads="1"/>
          </p:cNvSpPr>
          <p:nvPr/>
        </p:nvSpPr>
        <p:spPr bwMode="auto">
          <a:xfrm>
            <a:off x="3048000" y="2286000"/>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Pleasant Falsehoods</a:t>
            </a:r>
          </a:p>
        </p:txBody>
      </p:sp>
      <p:sp>
        <p:nvSpPr>
          <p:cNvPr id="28686" name="Text Box 15"/>
          <p:cNvSpPr txBox="1">
            <a:spLocks noChangeArrowheads="1"/>
          </p:cNvSpPr>
          <p:nvPr/>
        </p:nvSpPr>
        <p:spPr bwMode="auto">
          <a:xfrm>
            <a:off x="3733800" y="6096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Reality</a:t>
            </a:r>
          </a:p>
        </p:txBody>
      </p:sp>
      <p:sp>
        <p:nvSpPr>
          <p:cNvPr id="28687" name="Text Box 16"/>
          <p:cNvSpPr txBox="1">
            <a:spLocks noChangeArrowheads="1"/>
          </p:cNvSpPr>
          <p:nvPr/>
        </p:nvSpPr>
        <p:spPr bwMode="auto">
          <a:xfrm rot="-5400000">
            <a:off x="609600" y="35052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solidFill>
                  <a:srgbClr val="000000"/>
                </a:solidFill>
              </a:rPr>
              <a:t>Feeling</a:t>
            </a:r>
          </a:p>
        </p:txBody>
      </p:sp>
      <p:sp>
        <p:nvSpPr>
          <p:cNvPr id="28688" name="Rectangle 17"/>
          <p:cNvSpPr>
            <a:spLocks noChangeArrowheads="1"/>
          </p:cNvSpPr>
          <p:nvPr/>
        </p:nvSpPr>
        <p:spPr bwMode="auto">
          <a:xfrm>
            <a:off x="228600" y="152400"/>
            <a:ext cx="3962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r>
              <a:rPr lang="en-US" altLang="en-US" sz="1800">
                <a:solidFill>
                  <a:srgbClr val="000000"/>
                </a:solidFill>
              </a:rPr>
              <a:t>What we </a:t>
            </a:r>
            <a:r>
              <a:rPr lang="en-US" altLang="en-US" sz="1800" i="1">
                <a:solidFill>
                  <a:srgbClr val="000000"/>
                </a:solidFill>
              </a:rPr>
              <a:t>need</a:t>
            </a:r>
            <a:r>
              <a:rPr lang="en-US" altLang="en-US" sz="1800">
                <a:solidFill>
                  <a:srgbClr val="000000"/>
                </a:solidFill>
              </a:rPr>
              <a:t> to believe to be correct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Interim Summary</a:t>
            </a:r>
          </a:p>
        </p:txBody>
      </p:sp>
      <p:sp>
        <p:nvSpPr>
          <p:cNvPr id="29699" name="Rectangle 3"/>
          <p:cNvSpPr>
            <a:spLocks noGrp="1" noChangeArrowheads="1"/>
          </p:cNvSpPr>
          <p:nvPr>
            <p:ph type="body" idx="1"/>
          </p:nvPr>
        </p:nvSpPr>
        <p:spPr/>
        <p:txBody>
          <a:bodyPr/>
          <a:lstStyle/>
          <a:p>
            <a:pPr eaLnBrk="1" hangingPunct="1"/>
            <a:r>
              <a:rPr lang="en-US" altLang="en-US" smtClean="0"/>
              <a:t>To summarize: The way people tend to gather information is </a:t>
            </a:r>
            <a:r>
              <a:rPr lang="en-US" altLang="en-US" i="1" smtClean="0"/>
              <a:t>not</a:t>
            </a:r>
            <a:r>
              <a:rPr lang="en-US" altLang="en-US" smtClean="0"/>
              <a:t> systematic</a:t>
            </a:r>
          </a:p>
          <a:p>
            <a:pPr lvl="1" eaLnBrk="1" hangingPunct="1"/>
            <a:r>
              <a:rPr lang="en-US" altLang="en-US" smtClean="0"/>
              <a:t>we tend to seek information that is consistent with our beliefs and ignore inconsistent information</a:t>
            </a:r>
          </a:p>
          <a:p>
            <a:pPr lvl="1" eaLnBrk="1" hangingPunct="1"/>
            <a:r>
              <a:rPr lang="en-US" altLang="en-US" smtClean="0"/>
              <a:t>we tend to base our inferences on little information</a:t>
            </a:r>
          </a:p>
          <a:p>
            <a:pPr lvl="1" eaLnBrk="1" hangingPunct="1"/>
            <a:r>
              <a:rPr lang="en-US" altLang="en-US" smtClean="0"/>
              <a:t>we’re not attentive to base rates and comparisons</a:t>
            </a:r>
          </a:p>
          <a:p>
            <a:pPr lvl="1" eaLnBrk="1" hangingPunct="1"/>
            <a:r>
              <a:rPr lang="en-US" altLang="en-US" smtClean="0"/>
              <a:t>we tend to assume that propositions that feel wrong to us are invalid</a:t>
            </a:r>
          </a:p>
          <a:p>
            <a:pPr eaLnBrk="1" hangingPunct="1"/>
            <a:endParaRPr lang="en-US" alt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Why are these “limitations?”</a:t>
            </a:r>
          </a:p>
        </p:txBody>
      </p:sp>
      <p:sp>
        <p:nvSpPr>
          <p:cNvPr id="30723" name="Rectangle 3"/>
          <p:cNvSpPr>
            <a:spLocks noGrp="1" noChangeArrowheads="1"/>
          </p:cNvSpPr>
          <p:nvPr>
            <p:ph type="body" idx="1"/>
          </p:nvPr>
        </p:nvSpPr>
        <p:spPr/>
        <p:txBody>
          <a:bodyPr/>
          <a:lstStyle/>
          <a:p>
            <a:pPr eaLnBrk="1" hangingPunct="1"/>
            <a:r>
              <a:rPr lang="en-US" altLang="en-US" smtClean="0"/>
              <a:t>In conjunction, these factors can lead to two problems for developing an accurate understanding of human personality.</a:t>
            </a:r>
          </a:p>
          <a:p>
            <a:pPr lvl="1" eaLnBrk="1" hangingPunct="1"/>
            <a:r>
              <a:rPr lang="en-US" altLang="en-US" smtClean="0"/>
              <a:t>First, these factors can lead us to the </a:t>
            </a:r>
            <a:r>
              <a:rPr lang="en-US" altLang="en-US" i="1" smtClean="0"/>
              <a:t>wrong answer</a:t>
            </a:r>
            <a:r>
              <a:rPr lang="en-US" altLang="en-US" smtClean="0"/>
              <a:t>.</a:t>
            </a:r>
          </a:p>
          <a:p>
            <a:pPr lvl="1" eaLnBrk="1" hangingPunct="1"/>
            <a:r>
              <a:rPr lang="en-US" altLang="en-US" smtClean="0"/>
              <a:t>Second, the </a:t>
            </a:r>
            <a:r>
              <a:rPr lang="en-US" altLang="en-US" i="1" smtClean="0"/>
              <a:t>process</a:t>
            </a:r>
            <a:r>
              <a:rPr lang="en-US" altLang="en-US" smtClean="0"/>
              <a:t> itself is not self-correcting.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1. The Wrong Answer</a:t>
            </a:r>
          </a:p>
        </p:txBody>
      </p:sp>
      <p:sp>
        <p:nvSpPr>
          <p:cNvPr id="31747" name="Rectangle 3"/>
          <p:cNvSpPr>
            <a:spLocks noGrp="1" noChangeArrowheads="1"/>
          </p:cNvSpPr>
          <p:nvPr>
            <p:ph type="body" idx="1"/>
          </p:nvPr>
        </p:nvSpPr>
        <p:spPr/>
        <p:txBody>
          <a:bodyPr/>
          <a:lstStyle/>
          <a:p>
            <a:pPr eaLnBrk="1" hangingPunct="1"/>
            <a:r>
              <a:rPr lang="en-US" altLang="en-US" smtClean="0"/>
              <a:t>As we demonstrated in the “Josh” exercise, people who were seeking to answer different questions recalled different kinds of information about Josh.</a:t>
            </a:r>
          </a:p>
          <a:p>
            <a:pPr eaLnBrk="1" hangingPunct="1"/>
            <a:r>
              <a:rPr lang="en-US" altLang="en-US" smtClean="0"/>
              <a:t>People who were attempting to determine whether Josh was extraverted were more likely to conclude that he was compared to people who were not evaluating his extraversion explicitly.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2. Why the Process is not Self-correcting</a:t>
            </a:r>
          </a:p>
        </p:txBody>
      </p:sp>
      <p:sp>
        <p:nvSpPr>
          <p:cNvPr id="32771" name="Rectangle 3"/>
          <p:cNvSpPr>
            <a:spLocks noGrp="1" noChangeArrowheads="1"/>
          </p:cNvSpPr>
          <p:nvPr>
            <p:ph type="body" idx="1"/>
          </p:nvPr>
        </p:nvSpPr>
        <p:spPr>
          <a:xfrm>
            <a:off x="685800" y="1981200"/>
            <a:ext cx="7772400" cy="1676400"/>
          </a:xfrm>
        </p:spPr>
        <p:txBody>
          <a:bodyPr/>
          <a:lstStyle/>
          <a:p>
            <a:pPr eaLnBrk="1" hangingPunct="1"/>
            <a:r>
              <a:rPr lang="en-US" altLang="en-US" smtClean="0"/>
              <a:t>The confirmation bias helps to ensure that, once an expectation or theory has been developed, the belief will be self-perpetuating.</a:t>
            </a:r>
          </a:p>
        </p:txBody>
      </p:sp>
      <p:sp>
        <p:nvSpPr>
          <p:cNvPr id="32772" name="Text Box 4"/>
          <p:cNvSpPr txBox="1">
            <a:spLocks noChangeArrowheads="1"/>
          </p:cNvSpPr>
          <p:nvPr/>
        </p:nvSpPr>
        <p:spPr bwMode="auto">
          <a:xfrm>
            <a:off x="5867400" y="3200400"/>
            <a:ext cx="2286000" cy="3762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000000"/>
                </a:solidFill>
              </a:rPr>
              <a:t>Is Josh extraverted?</a:t>
            </a:r>
          </a:p>
        </p:txBody>
      </p:sp>
      <p:sp>
        <p:nvSpPr>
          <p:cNvPr id="32773" name="Text Box 5"/>
          <p:cNvSpPr txBox="1">
            <a:spLocks noChangeArrowheads="1"/>
          </p:cNvSpPr>
          <p:nvPr/>
        </p:nvSpPr>
        <p:spPr bwMode="auto">
          <a:xfrm>
            <a:off x="5334000" y="5334000"/>
            <a:ext cx="3581400" cy="1200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000000"/>
                </a:solidFill>
              </a:rPr>
              <a:t>We then recall/notice extraverted-consistent information better, and fail to recall/notice introverted information</a:t>
            </a:r>
          </a:p>
        </p:txBody>
      </p:sp>
      <p:sp>
        <p:nvSpPr>
          <p:cNvPr id="32774" name="Text Box 6"/>
          <p:cNvSpPr txBox="1">
            <a:spLocks noChangeArrowheads="1"/>
          </p:cNvSpPr>
          <p:nvPr/>
        </p:nvSpPr>
        <p:spPr bwMode="auto">
          <a:xfrm>
            <a:off x="762000" y="5486400"/>
            <a:ext cx="1600200" cy="9255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000000"/>
                </a:solidFill>
              </a:rPr>
              <a:t>We conclude that Josh is extraverted</a:t>
            </a:r>
          </a:p>
        </p:txBody>
      </p:sp>
      <p:sp>
        <p:nvSpPr>
          <p:cNvPr id="32775" name="Line 7"/>
          <p:cNvSpPr>
            <a:spLocks noChangeShapeType="1"/>
          </p:cNvSpPr>
          <p:nvPr/>
        </p:nvSpPr>
        <p:spPr bwMode="auto">
          <a:xfrm flipH="1">
            <a:off x="7086600" y="3657600"/>
            <a:ext cx="0" cy="1524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6" name="Line 8"/>
          <p:cNvSpPr>
            <a:spLocks noChangeShapeType="1"/>
          </p:cNvSpPr>
          <p:nvPr/>
        </p:nvSpPr>
        <p:spPr bwMode="auto">
          <a:xfrm flipH="1">
            <a:off x="2590800" y="5638800"/>
            <a:ext cx="24384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7" name="Line 9"/>
          <p:cNvSpPr>
            <a:spLocks noChangeShapeType="1"/>
          </p:cNvSpPr>
          <p:nvPr/>
        </p:nvSpPr>
        <p:spPr bwMode="auto">
          <a:xfrm flipV="1">
            <a:off x="2590800" y="6248400"/>
            <a:ext cx="2362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endParaRPr lang="en-US" altLang="en-US" smtClean="0"/>
          </a:p>
        </p:txBody>
      </p:sp>
      <p:sp>
        <p:nvSpPr>
          <p:cNvPr id="33795" name="Rectangle 3"/>
          <p:cNvSpPr>
            <a:spLocks noGrp="1" noChangeArrowheads="1"/>
          </p:cNvSpPr>
          <p:nvPr>
            <p:ph type="body" idx="1"/>
          </p:nvPr>
        </p:nvSpPr>
        <p:spPr/>
        <p:txBody>
          <a:bodyPr/>
          <a:lstStyle/>
          <a:p>
            <a:pPr eaLnBrk="1" hangingPunct="1"/>
            <a:r>
              <a:rPr lang="en-US" altLang="en-US" smtClean="0"/>
              <a:t>What we want: </a:t>
            </a:r>
          </a:p>
          <a:p>
            <a:pPr lvl="1" eaLnBrk="1" hangingPunct="1"/>
            <a:r>
              <a:rPr lang="en-US" altLang="en-US" i="1" smtClean="0"/>
              <a:t>methods</a:t>
            </a:r>
            <a:r>
              <a:rPr lang="en-US" altLang="en-US" smtClean="0"/>
              <a:t> that are more likely to lead us to the right answer</a:t>
            </a:r>
          </a:p>
          <a:p>
            <a:pPr lvl="1" eaLnBrk="1" hangingPunct="1"/>
            <a:r>
              <a:rPr lang="en-US" altLang="en-US" smtClean="0"/>
              <a:t>a </a:t>
            </a:r>
            <a:r>
              <a:rPr lang="en-US" altLang="en-US" i="1" smtClean="0"/>
              <a:t>process</a:t>
            </a:r>
            <a:r>
              <a:rPr lang="en-US" altLang="en-US" smtClean="0"/>
              <a:t> for understanding the world that will enable us to correct the inevitable mistakes that we will make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The Scientific Method</a:t>
            </a:r>
          </a:p>
        </p:txBody>
      </p:sp>
      <p:sp>
        <p:nvSpPr>
          <p:cNvPr id="34819" name="Rectangle 3"/>
          <p:cNvSpPr>
            <a:spLocks noGrp="1" noChangeArrowheads="1"/>
          </p:cNvSpPr>
          <p:nvPr>
            <p:ph type="body" idx="1"/>
          </p:nvPr>
        </p:nvSpPr>
        <p:spPr/>
        <p:txBody>
          <a:bodyPr/>
          <a:lstStyle/>
          <a:p>
            <a:pPr eaLnBrk="1" hangingPunct="1"/>
            <a:r>
              <a:rPr lang="en-US" altLang="en-US" smtClean="0"/>
              <a:t>The scientific method is a way of dealing with these concerns.</a:t>
            </a:r>
          </a:p>
          <a:p>
            <a:pPr eaLnBrk="1" hangingPunct="1"/>
            <a:endParaRPr lang="en-US" altLang="en-US" smtClean="0"/>
          </a:p>
          <a:p>
            <a:pPr eaLnBrk="1" hangingPunct="1"/>
            <a:r>
              <a:rPr lang="en-US" altLang="en-US" i="1" smtClean="0"/>
              <a:t>Science is the</a:t>
            </a:r>
            <a:r>
              <a:rPr lang="en-US" altLang="en-US" smtClean="0"/>
              <a:t> </a:t>
            </a:r>
            <a:r>
              <a:rPr lang="en-US" altLang="en-US" i="1" smtClean="0"/>
              <a:t>process of constructing, testing, and refining theories about natural phenomena though the use of </a:t>
            </a:r>
            <a:r>
              <a:rPr lang="en-US" altLang="en-US" i="1" u="sng" smtClean="0"/>
              <a:t>systematic</a:t>
            </a:r>
            <a:r>
              <a:rPr lang="en-US" altLang="en-US" i="1" smtClean="0"/>
              <a:t> empirical observation</a:t>
            </a:r>
            <a:r>
              <a:rPr lang="en-US" altLang="en-US" smtClean="0"/>
              <a:t>.</a:t>
            </a:r>
          </a:p>
          <a:p>
            <a:pPr eaLnBrk="1" hangingPunct="1"/>
            <a:endParaRPr lang="en-US" alt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Systematic</a:t>
            </a:r>
          </a:p>
        </p:txBody>
      </p:sp>
      <p:sp>
        <p:nvSpPr>
          <p:cNvPr id="35843" name="Rectangle 3"/>
          <p:cNvSpPr>
            <a:spLocks noGrp="1" noChangeArrowheads="1"/>
          </p:cNvSpPr>
          <p:nvPr>
            <p:ph type="body" idx="1"/>
          </p:nvPr>
        </p:nvSpPr>
        <p:spPr/>
        <p:txBody>
          <a:bodyPr/>
          <a:lstStyle/>
          <a:p>
            <a:pPr eaLnBrk="1" hangingPunct="1"/>
            <a:r>
              <a:rPr lang="en-US" altLang="en-US" sz="1800" smtClean="0"/>
              <a:t>By </a:t>
            </a:r>
            <a:r>
              <a:rPr lang="en-US" altLang="en-US" sz="1800" i="1" smtClean="0"/>
              <a:t>systematic</a:t>
            </a:r>
            <a:r>
              <a:rPr lang="en-US" altLang="en-US" sz="1800" smtClean="0"/>
              <a:t>, I mean that that </a:t>
            </a:r>
            <a:r>
              <a:rPr lang="en-US" altLang="en-US" sz="1800" i="1" smtClean="0"/>
              <a:t>all</a:t>
            </a:r>
            <a:r>
              <a:rPr lang="en-US" altLang="en-US" sz="1800" smtClean="0"/>
              <a:t> information counts, regardless of whether it is consistent or inconsistent with our assumptions or how it makes us feel.</a:t>
            </a:r>
          </a:p>
          <a:p>
            <a:pPr eaLnBrk="1" hangingPunct="1"/>
            <a:r>
              <a:rPr lang="en-US" altLang="en-US" sz="1800" smtClean="0"/>
              <a:t>Moreover, by </a:t>
            </a:r>
            <a:r>
              <a:rPr lang="en-US" altLang="en-US" sz="1800" i="1" smtClean="0"/>
              <a:t>systematic</a:t>
            </a:r>
            <a:r>
              <a:rPr lang="en-US" altLang="en-US" sz="1800" smtClean="0"/>
              <a:t> I mean attending to base rates, collecting a sufficient amount of information, recognizing and correcting for potential biases.</a:t>
            </a:r>
          </a:p>
          <a:p>
            <a:pPr eaLnBrk="1" hangingPunct="1"/>
            <a:r>
              <a:rPr lang="en-US" altLang="en-US" sz="1800" smtClean="0"/>
              <a:t>In short, trying to be as true as possible to what really happens in the world.</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81000"/>
            <a:ext cx="7772400" cy="1143000"/>
          </a:xfrm>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How is the process self-correcting?</a:t>
            </a:r>
          </a:p>
        </p:txBody>
      </p:sp>
      <p:sp>
        <p:nvSpPr>
          <p:cNvPr id="37891" name="Text Box 3"/>
          <p:cNvSpPr txBox="1">
            <a:spLocks noChangeArrowheads="1"/>
          </p:cNvSpPr>
          <p:nvPr/>
        </p:nvSpPr>
        <p:spPr bwMode="auto">
          <a:xfrm>
            <a:off x="3429000" y="175260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theory about how something works</a:t>
            </a:r>
          </a:p>
        </p:txBody>
      </p:sp>
      <p:sp>
        <p:nvSpPr>
          <p:cNvPr id="37892" name="Text Box 4"/>
          <p:cNvSpPr txBox="1">
            <a:spLocks noChangeArrowheads="1"/>
          </p:cNvSpPr>
          <p:nvPr/>
        </p:nvSpPr>
        <p:spPr bwMode="auto">
          <a:xfrm>
            <a:off x="3581400" y="567055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systematic empirical observations</a:t>
            </a:r>
          </a:p>
        </p:txBody>
      </p:sp>
      <p:sp>
        <p:nvSpPr>
          <p:cNvPr id="37893" name="Text Box 5"/>
          <p:cNvSpPr txBox="1">
            <a:spLocks noChangeArrowheads="1"/>
          </p:cNvSpPr>
          <p:nvPr/>
        </p:nvSpPr>
        <p:spPr bwMode="auto">
          <a:xfrm>
            <a:off x="838200" y="3490913"/>
            <a:ext cx="2209800" cy="8350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testing: comparing the observations with the theory</a:t>
            </a:r>
          </a:p>
        </p:txBody>
      </p:sp>
      <p:sp>
        <p:nvSpPr>
          <p:cNvPr id="37894" name="Text Box 6"/>
          <p:cNvSpPr txBox="1">
            <a:spLocks noChangeArrowheads="1"/>
          </p:cNvSpPr>
          <p:nvPr/>
        </p:nvSpPr>
        <p:spPr bwMode="auto">
          <a:xfrm>
            <a:off x="6172200" y="3370263"/>
            <a:ext cx="2209800" cy="9572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generating predictions </a:t>
            </a:r>
          </a:p>
          <a:p>
            <a:pPr algn="ctr" eaLnBrk="1" hangingPunct="1">
              <a:spcBef>
                <a:spcPct val="50000"/>
              </a:spcBef>
            </a:pPr>
            <a:r>
              <a:rPr lang="en-US" altLang="en-US" sz="1600">
                <a:solidFill>
                  <a:srgbClr val="000000"/>
                </a:solidFill>
              </a:rPr>
              <a:t>(what would the theory lead you to observe?)</a:t>
            </a:r>
          </a:p>
        </p:txBody>
      </p:sp>
      <p:cxnSp>
        <p:nvCxnSpPr>
          <p:cNvPr id="37895" name="AutoShape 7"/>
          <p:cNvCxnSpPr>
            <a:cxnSpLocks noChangeShapeType="1"/>
            <a:stCxn id="37891" idx="3"/>
            <a:endCxn id="37894" idx="0"/>
          </p:cNvCxnSpPr>
          <p:nvPr/>
        </p:nvCxnSpPr>
        <p:spPr bwMode="auto">
          <a:xfrm>
            <a:off x="5638800" y="2047875"/>
            <a:ext cx="1638300" cy="1322388"/>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896" name="AutoShape 8"/>
          <p:cNvCxnSpPr>
            <a:cxnSpLocks noChangeShapeType="1"/>
            <a:stCxn id="37894" idx="2"/>
            <a:endCxn id="37892" idx="3"/>
          </p:cNvCxnSpPr>
          <p:nvPr/>
        </p:nvCxnSpPr>
        <p:spPr bwMode="auto">
          <a:xfrm rot="5400000">
            <a:off x="5715000" y="4403725"/>
            <a:ext cx="1638300"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897" name="AutoShape 9"/>
          <p:cNvCxnSpPr>
            <a:cxnSpLocks noChangeShapeType="1"/>
            <a:stCxn id="37892" idx="1"/>
            <a:endCxn id="37893" idx="2"/>
          </p:cNvCxnSpPr>
          <p:nvPr/>
        </p:nvCxnSpPr>
        <p:spPr bwMode="auto">
          <a:xfrm rot="10800000">
            <a:off x="1943100" y="4325938"/>
            <a:ext cx="1638300" cy="1639887"/>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898" name="AutoShape 10"/>
          <p:cNvCxnSpPr>
            <a:cxnSpLocks noChangeShapeType="1"/>
            <a:stCxn id="37893" idx="0"/>
            <a:endCxn id="37891" idx="1"/>
          </p:cNvCxnSpPr>
          <p:nvPr/>
        </p:nvCxnSpPr>
        <p:spPr bwMode="auto">
          <a:xfrm rot="-5400000">
            <a:off x="1964531" y="2026444"/>
            <a:ext cx="1443038"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578027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81000"/>
            <a:ext cx="7772400" cy="1143000"/>
          </a:xfrm>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How is the process self-correcting?</a:t>
            </a:r>
          </a:p>
        </p:txBody>
      </p:sp>
      <p:sp>
        <p:nvSpPr>
          <p:cNvPr id="37891" name="Text Box 3"/>
          <p:cNvSpPr txBox="1">
            <a:spLocks noChangeArrowheads="1"/>
          </p:cNvSpPr>
          <p:nvPr/>
        </p:nvSpPr>
        <p:spPr bwMode="auto">
          <a:xfrm>
            <a:off x="3429000" y="175260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theory about how something works</a:t>
            </a:r>
          </a:p>
        </p:txBody>
      </p:sp>
      <p:sp>
        <p:nvSpPr>
          <p:cNvPr id="37892" name="Text Box 4"/>
          <p:cNvSpPr txBox="1">
            <a:spLocks noChangeArrowheads="1"/>
          </p:cNvSpPr>
          <p:nvPr/>
        </p:nvSpPr>
        <p:spPr bwMode="auto">
          <a:xfrm>
            <a:off x="3581400" y="567055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systematic empirical observations</a:t>
            </a:r>
          </a:p>
        </p:txBody>
      </p:sp>
      <p:sp>
        <p:nvSpPr>
          <p:cNvPr id="37893" name="Text Box 5"/>
          <p:cNvSpPr txBox="1">
            <a:spLocks noChangeArrowheads="1"/>
          </p:cNvSpPr>
          <p:nvPr/>
        </p:nvSpPr>
        <p:spPr bwMode="auto">
          <a:xfrm>
            <a:off x="838200" y="3490913"/>
            <a:ext cx="2209800" cy="8350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testing: comparing the observations with the theory</a:t>
            </a:r>
          </a:p>
        </p:txBody>
      </p:sp>
      <p:sp>
        <p:nvSpPr>
          <p:cNvPr id="37894" name="Text Box 6"/>
          <p:cNvSpPr txBox="1">
            <a:spLocks noChangeArrowheads="1"/>
          </p:cNvSpPr>
          <p:nvPr/>
        </p:nvSpPr>
        <p:spPr bwMode="auto">
          <a:xfrm>
            <a:off x="6172200" y="3370263"/>
            <a:ext cx="2209800" cy="9572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generating predictions </a:t>
            </a:r>
          </a:p>
          <a:p>
            <a:pPr algn="ctr" eaLnBrk="1" hangingPunct="1">
              <a:spcBef>
                <a:spcPct val="50000"/>
              </a:spcBef>
            </a:pPr>
            <a:r>
              <a:rPr lang="en-US" altLang="en-US" sz="1600">
                <a:solidFill>
                  <a:srgbClr val="000000"/>
                </a:solidFill>
              </a:rPr>
              <a:t>(what would the theory lead you to observe?)</a:t>
            </a:r>
          </a:p>
        </p:txBody>
      </p:sp>
      <p:cxnSp>
        <p:nvCxnSpPr>
          <p:cNvPr id="37895" name="AutoShape 7"/>
          <p:cNvCxnSpPr>
            <a:cxnSpLocks noChangeShapeType="1"/>
            <a:stCxn id="37891" idx="3"/>
            <a:endCxn id="37894" idx="0"/>
          </p:cNvCxnSpPr>
          <p:nvPr/>
        </p:nvCxnSpPr>
        <p:spPr bwMode="auto">
          <a:xfrm>
            <a:off x="5638800" y="2047875"/>
            <a:ext cx="1638300" cy="1322388"/>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896" name="AutoShape 8"/>
          <p:cNvCxnSpPr>
            <a:cxnSpLocks noChangeShapeType="1"/>
            <a:stCxn id="37894" idx="2"/>
            <a:endCxn id="37892" idx="3"/>
          </p:cNvCxnSpPr>
          <p:nvPr/>
        </p:nvCxnSpPr>
        <p:spPr bwMode="auto">
          <a:xfrm rot="5400000">
            <a:off x="5715000" y="4403725"/>
            <a:ext cx="1638300"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897" name="AutoShape 9"/>
          <p:cNvCxnSpPr>
            <a:cxnSpLocks noChangeShapeType="1"/>
            <a:stCxn id="37892" idx="1"/>
            <a:endCxn id="37893" idx="2"/>
          </p:cNvCxnSpPr>
          <p:nvPr/>
        </p:nvCxnSpPr>
        <p:spPr bwMode="auto">
          <a:xfrm rot="10800000">
            <a:off x="1943100" y="4325938"/>
            <a:ext cx="1638300" cy="1639887"/>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898" name="AutoShape 10"/>
          <p:cNvCxnSpPr>
            <a:cxnSpLocks noChangeShapeType="1"/>
            <a:stCxn id="37893" idx="0"/>
            <a:endCxn id="37891" idx="1"/>
          </p:cNvCxnSpPr>
          <p:nvPr/>
        </p:nvCxnSpPr>
        <p:spPr bwMode="auto">
          <a:xfrm rot="-5400000">
            <a:off x="1964531" y="2026444"/>
            <a:ext cx="1443038"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899" name="Text Box 11"/>
          <p:cNvSpPr txBox="1">
            <a:spLocks noChangeArrowheads="1"/>
          </p:cNvSpPr>
          <p:nvPr/>
        </p:nvSpPr>
        <p:spPr bwMode="auto">
          <a:xfrm>
            <a:off x="3352800" y="3505200"/>
            <a:ext cx="2667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i="1">
                <a:solidFill>
                  <a:schemeClr val="bg1"/>
                </a:solidFill>
              </a:rPr>
              <a:t>Coffee makes you happy</a:t>
            </a:r>
            <a:endParaRPr lang="en-US" altLang="en-US" sz="1600" i="1" u="sng">
              <a:solidFill>
                <a:schemeClr val="bg1"/>
              </a:solidFill>
            </a:endParaRPr>
          </a:p>
        </p:txBody>
      </p:sp>
      <p:sp>
        <p:nvSpPr>
          <p:cNvPr id="37900" name="Line 12"/>
          <p:cNvSpPr>
            <a:spLocks noChangeShapeType="1"/>
          </p:cNvSpPr>
          <p:nvPr/>
        </p:nvSpPr>
        <p:spPr bwMode="auto">
          <a:xfrm flipV="1">
            <a:off x="4648200" y="2971800"/>
            <a:ext cx="0" cy="457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381000"/>
            <a:ext cx="7772400" cy="1143000"/>
          </a:xfrm>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How is the process self-correcting?</a:t>
            </a:r>
          </a:p>
        </p:txBody>
      </p:sp>
      <p:sp>
        <p:nvSpPr>
          <p:cNvPr id="38915" name="Text Box 3"/>
          <p:cNvSpPr txBox="1">
            <a:spLocks noChangeArrowheads="1"/>
          </p:cNvSpPr>
          <p:nvPr/>
        </p:nvSpPr>
        <p:spPr bwMode="auto">
          <a:xfrm>
            <a:off x="3429000" y="175260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theory about how something works</a:t>
            </a:r>
          </a:p>
        </p:txBody>
      </p:sp>
      <p:sp>
        <p:nvSpPr>
          <p:cNvPr id="38916" name="Text Box 4"/>
          <p:cNvSpPr txBox="1">
            <a:spLocks noChangeArrowheads="1"/>
          </p:cNvSpPr>
          <p:nvPr/>
        </p:nvSpPr>
        <p:spPr bwMode="auto">
          <a:xfrm>
            <a:off x="3581400" y="567055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systematic empirical observations</a:t>
            </a:r>
          </a:p>
        </p:txBody>
      </p:sp>
      <p:sp>
        <p:nvSpPr>
          <p:cNvPr id="38917" name="Text Box 5"/>
          <p:cNvSpPr txBox="1">
            <a:spLocks noChangeArrowheads="1"/>
          </p:cNvSpPr>
          <p:nvPr/>
        </p:nvSpPr>
        <p:spPr bwMode="auto">
          <a:xfrm>
            <a:off x="838200" y="3490913"/>
            <a:ext cx="2209800" cy="8350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testing: comparing the observations with the theory</a:t>
            </a:r>
          </a:p>
        </p:txBody>
      </p:sp>
      <p:sp>
        <p:nvSpPr>
          <p:cNvPr id="38918" name="Text Box 6"/>
          <p:cNvSpPr txBox="1">
            <a:spLocks noChangeArrowheads="1"/>
          </p:cNvSpPr>
          <p:nvPr/>
        </p:nvSpPr>
        <p:spPr bwMode="auto">
          <a:xfrm>
            <a:off x="6172200" y="3370263"/>
            <a:ext cx="2209800" cy="144621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chemeClr val="bg1"/>
                </a:solidFill>
              </a:rPr>
              <a:t>generating predictions </a:t>
            </a:r>
          </a:p>
          <a:p>
            <a:pPr algn="ctr" eaLnBrk="1" hangingPunct="1">
              <a:spcBef>
                <a:spcPct val="50000"/>
              </a:spcBef>
            </a:pPr>
            <a:r>
              <a:rPr lang="en-US" altLang="en-US" sz="1600">
                <a:solidFill>
                  <a:schemeClr val="bg1"/>
                </a:solidFill>
              </a:rPr>
              <a:t>(what would the theory lead you to observe? What would it lead you to not observe?)</a:t>
            </a:r>
          </a:p>
        </p:txBody>
      </p:sp>
      <p:cxnSp>
        <p:nvCxnSpPr>
          <p:cNvPr id="38919" name="AutoShape 7"/>
          <p:cNvCxnSpPr>
            <a:cxnSpLocks noChangeShapeType="1"/>
            <a:stCxn id="38915" idx="3"/>
            <a:endCxn id="38918" idx="0"/>
          </p:cNvCxnSpPr>
          <p:nvPr/>
        </p:nvCxnSpPr>
        <p:spPr bwMode="auto">
          <a:xfrm>
            <a:off x="5638800" y="2047875"/>
            <a:ext cx="1638300" cy="1322388"/>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0" name="AutoShape 8"/>
          <p:cNvCxnSpPr>
            <a:cxnSpLocks noChangeShapeType="1"/>
            <a:stCxn id="38918" idx="2"/>
            <a:endCxn id="38916" idx="3"/>
          </p:cNvCxnSpPr>
          <p:nvPr/>
        </p:nvCxnSpPr>
        <p:spPr bwMode="auto">
          <a:xfrm rot="5400000">
            <a:off x="5959475" y="4648200"/>
            <a:ext cx="1149350"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1" name="AutoShape 9"/>
          <p:cNvCxnSpPr>
            <a:cxnSpLocks noChangeShapeType="1"/>
            <a:stCxn id="38916" idx="1"/>
            <a:endCxn id="38917" idx="2"/>
          </p:cNvCxnSpPr>
          <p:nvPr/>
        </p:nvCxnSpPr>
        <p:spPr bwMode="auto">
          <a:xfrm rot="10800000">
            <a:off x="1943100" y="4325938"/>
            <a:ext cx="1638300" cy="1639887"/>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2" name="AutoShape 10"/>
          <p:cNvCxnSpPr>
            <a:cxnSpLocks noChangeShapeType="1"/>
            <a:stCxn id="38917" idx="0"/>
            <a:endCxn id="38915" idx="1"/>
          </p:cNvCxnSpPr>
          <p:nvPr/>
        </p:nvCxnSpPr>
        <p:spPr bwMode="auto">
          <a:xfrm rot="-5400000">
            <a:off x="1964531" y="2026444"/>
            <a:ext cx="1443038"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23" name="Text Box 11"/>
          <p:cNvSpPr txBox="1">
            <a:spLocks noChangeArrowheads="1"/>
          </p:cNvSpPr>
          <p:nvPr/>
        </p:nvSpPr>
        <p:spPr bwMode="auto">
          <a:xfrm>
            <a:off x="3352800" y="3505200"/>
            <a:ext cx="2667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i="1" dirty="0">
                <a:solidFill>
                  <a:schemeClr val="bg1"/>
                </a:solidFill>
              </a:rPr>
              <a:t>People who drink coffee should be </a:t>
            </a:r>
            <a:r>
              <a:rPr lang="en-US" altLang="en-US" sz="1600" i="1" dirty="0" smtClean="0">
                <a:solidFill>
                  <a:schemeClr val="bg1"/>
                </a:solidFill>
              </a:rPr>
              <a:t>happy</a:t>
            </a:r>
            <a:endParaRPr lang="en-US" altLang="en-US" sz="1600" i="1" u="sng" dirty="0">
              <a:solidFill>
                <a:schemeClr val="bg1"/>
              </a:solidFill>
            </a:endParaRPr>
          </a:p>
        </p:txBody>
      </p:sp>
      <p:sp>
        <p:nvSpPr>
          <p:cNvPr id="38924" name="Line 12"/>
          <p:cNvSpPr>
            <a:spLocks noChangeShapeType="1"/>
          </p:cNvSpPr>
          <p:nvPr/>
        </p:nvSpPr>
        <p:spPr bwMode="auto">
          <a:xfrm>
            <a:off x="5486400" y="4495800"/>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381000"/>
            <a:ext cx="7772400" cy="1143000"/>
          </a:xfrm>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How is the process self-correcting?</a:t>
            </a:r>
          </a:p>
        </p:txBody>
      </p:sp>
      <p:sp>
        <p:nvSpPr>
          <p:cNvPr id="39939" name="Text Box 3"/>
          <p:cNvSpPr txBox="1">
            <a:spLocks noChangeArrowheads="1"/>
          </p:cNvSpPr>
          <p:nvPr/>
        </p:nvSpPr>
        <p:spPr bwMode="auto">
          <a:xfrm>
            <a:off x="3429000" y="175260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theory about how something works</a:t>
            </a:r>
          </a:p>
        </p:txBody>
      </p:sp>
      <p:sp>
        <p:nvSpPr>
          <p:cNvPr id="39940" name="Text Box 4"/>
          <p:cNvSpPr txBox="1">
            <a:spLocks noChangeArrowheads="1"/>
          </p:cNvSpPr>
          <p:nvPr/>
        </p:nvSpPr>
        <p:spPr bwMode="auto">
          <a:xfrm>
            <a:off x="3581400" y="567055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u="sng">
                <a:solidFill>
                  <a:schemeClr val="bg1"/>
                </a:solidFill>
              </a:rPr>
              <a:t>systematic</a:t>
            </a:r>
            <a:r>
              <a:rPr lang="en-US" altLang="en-US" sz="1600">
                <a:solidFill>
                  <a:schemeClr val="bg1"/>
                </a:solidFill>
              </a:rPr>
              <a:t> empirical observations</a:t>
            </a:r>
          </a:p>
        </p:txBody>
      </p:sp>
      <p:sp>
        <p:nvSpPr>
          <p:cNvPr id="39941" name="Text Box 5"/>
          <p:cNvSpPr txBox="1">
            <a:spLocks noChangeArrowheads="1"/>
          </p:cNvSpPr>
          <p:nvPr/>
        </p:nvSpPr>
        <p:spPr bwMode="auto">
          <a:xfrm>
            <a:off x="838200" y="3490913"/>
            <a:ext cx="2209800" cy="8350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testing: comparing the observations with the theory</a:t>
            </a:r>
          </a:p>
        </p:txBody>
      </p:sp>
      <p:sp>
        <p:nvSpPr>
          <p:cNvPr id="39942" name="Text Box 6"/>
          <p:cNvSpPr txBox="1">
            <a:spLocks noChangeArrowheads="1"/>
          </p:cNvSpPr>
          <p:nvPr/>
        </p:nvSpPr>
        <p:spPr bwMode="auto">
          <a:xfrm>
            <a:off x="6172200" y="3370263"/>
            <a:ext cx="2209800" cy="9572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generating predictions </a:t>
            </a:r>
          </a:p>
          <a:p>
            <a:pPr algn="ctr" eaLnBrk="1" hangingPunct="1">
              <a:spcBef>
                <a:spcPct val="50000"/>
              </a:spcBef>
            </a:pPr>
            <a:r>
              <a:rPr lang="en-US" altLang="en-US" sz="1600">
                <a:solidFill>
                  <a:srgbClr val="000000"/>
                </a:solidFill>
              </a:rPr>
              <a:t>(what would the theory lead you to observe?)</a:t>
            </a:r>
          </a:p>
        </p:txBody>
      </p:sp>
      <p:cxnSp>
        <p:nvCxnSpPr>
          <p:cNvPr id="39943" name="AutoShape 7"/>
          <p:cNvCxnSpPr>
            <a:cxnSpLocks noChangeShapeType="1"/>
            <a:stCxn id="39939" idx="3"/>
            <a:endCxn id="39942" idx="0"/>
          </p:cNvCxnSpPr>
          <p:nvPr/>
        </p:nvCxnSpPr>
        <p:spPr bwMode="auto">
          <a:xfrm>
            <a:off x="5638800" y="2047875"/>
            <a:ext cx="1638300" cy="1322388"/>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44" name="AutoShape 8"/>
          <p:cNvCxnSpPr>
            <a:cxnSpLocks noChangeShapeType="1"/>
            <a:stCxn id="39942" idx="2"/>
            <a:endCxn id="39940" idx="3"/>
          </p:cNvCxnSpPr>
          <p:nvPr/>
        </p:nvCxnSpPr>
        <p:spPr bwMode="auto">
          <a:xfrm rot="5400000">
            <a:off x="5715000" y="4403725"/>
            <a:ext cx="1638300"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45" name="AutoShape 9"/>
          <p:cNvCxnSpPr>
            <a:cxnSpLocks noChangeShapeType="1"/>
            <a:stCxn id="39940" idx="1"/>
            <a:endCxn id="39941" idx="2"/>
          </p:cNvCxnSpPr>
          <p:nvPr/>
        </p:nvCxnSpPr>
        <p:spPr bwMode="auto">
          <a:xfrm rot="10800000">
            <a:off x="1943100" y="4325938"/>
            <a:ext cx="1638300" cy="1639887"/>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46" name="AutoShape 10"/>
          <p:cNvCxnSpPr>
            <a:cxnSpLocks noChangeShapeType="1"/>
            <a:stCxn id="39941" idx="0"/>
            <a:endCxn id="39939" idx="1"/>
          </p:cNvCxnSpPr>
          <p:nvPr/>
        </p:nvCxnSpPr>
        <p:spPr bwMode="auto">
          <a:xfrm rot="-5400000">
            <a:off x="1964531" y="2026444"/>
            <a:ext cx="1443038"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7" name="Text Box 11"/>
          <p:cNvSpPr txBox="1">
            <a:spLocks noChangeArrowheads="1"/>
          </p:cNvSpPr>
          <p:nvPr/>
        </p:nvSpPr>
        <p:spPr bwMode="auto">
          <a:xfrm>
            <a:off x="3352799" y="2948658"/>
            <a:ext cx="2667000" cy="193899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i="1" dirty="0">
                <a:solidFill>
                  <a:schemeClr val="bg1"/>
                </a:solidFill>
              </a:rPr>
              <a:t>People who drink coffee should be more happy </a:t>
            </a:r>
            <a:r>
              <a:rPr lang="en-US" altLang="en-US" sz="1600" i="1" u="sng" dirty="0">
                <a:solidFill>
                  <a:schemeClr val="bg1"/>
                </a:solidFill>
              </a:rPr>
              <a:t>compared to people who do not</a:t>
            </a:r>
          </a:p>
          <a:p>
            <a:pPr algn="ctr" eaLnBrk="1" hangingPunct="1">
              <a:spcBef>
                <a:spcPct val="50000"/>
              </a:spcBef>
            </a:pPr>
            <a:r>
              <a:rPr lang="en-US" altLang="en-US" sz="1600" i="1" dirty="0" smtClean="0">
                <a:solidFill>
                  <a:schemeClr val="bg1"/>
                </a:solidFill>
              </a:rPr>
              <a:t>ensures </a:t>
            </a:r>
            <a:r>
              <a:rPr lang="en-US" altLang="en-US" sz="1600" i="1" dirty="0">
                <a:solidFill>
                  <a:schemeClr val="bg1"/>
                </a:solidFill>
              </a:rPr>
              <a:t>that inconsistent observations will be </a:t>
            </a:r>
            <a:r>
              <a:rPr lang="en-US" altLang="en-US" sz="1600" i="1" u="sng" dirty="0">
                <a:solidFill>
                  <a:schemeClr val="bg1"/>
                </a:solidFill>
              </a:rPr>
              <a:t>recorded</a:t>
            </a:r>
            <a:r>
              <a:rPr lang="en-US" altLang="en-US" sz="1600" i="1" dirty="0">
                <a:solidFill>
                  <a:schemeClr val="bg1"/>
                </a:solidFill>
              </a:rPr>
              <a:t> (think about 2x2)</a:t>
            </a:r>
          </a:p>
        </p:txBody>
      </p:sp>
      <p:sp>
        <p:nvSpPr>
          <p:cNvPr id="39948" name="Line 12"/>
          <p:cNvSpPr>
            <a:spLocks noChangeShapeType="1"/>
          </p:cNvSpPr>
          <p:nvPr/>
        </p:nvSpPr>
        <p:spPr bwMode="auto">
          <a:xfrm>
            <a:off x="4684678" y="4953000"/>
            <a:ext cx="0" cy="609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ChangeArrowheads="1"/>
          </p:cNvSpPr>
          <p:nvPr/>
        </p:nvSpPr>
        <p:spPr bwMode="auto">
          <a:xfrm>
            <a:off x="4902200" y="3776663"/>
            <a:ext cx="203200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endParaRPr lang="en-US" altLang="en-US" sz="1800">
              <a:solidFill>
                <a:srgbClr val="000000"/>
              </a:solidFill>
              <a:latin typeface="Palatino Linotype" panose="02040502050505030304" pitchFamily="18" charset="0"/>
            </a:endParaRPr>
          </a:p>
        </p:txBody>
      </p:sp>
      <p:sp>
        <p:nvSpPr>
          <p:cNvPr id="40963" name="Rectangle 4"/>
          <p:cNvSpPr>
            <a:spLocks noChangeArrowheads="1"/>
          </p:cNvSpPr>
          <p:nvPr/>
        </p:nvSpPr>
        <p:spPr bwMode="auto">
          <a:xfrm>
            <a:off x="2870200" y="3776663"/>
            <a:ext cx="203200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endParaRPr lang="en-US" altLang="en-US" sz="1800">
              <a:solidFill>
                <a:srgbClr val="000000"/>
              </a:solidFill>
              <a:latin typeface="Palatino Linotype" panose="02040502050505030304" pitchFamily="18" charset="0"/>
            </a:endParaRPr>
          </a:p>
        </p:txBody>
      </p:sp>
      <p:sp>
        <p:nvSpPr>
          <p:cNvPr id="40964" name="Rectangle 5"/>
          <p:cNvSpPr>
            <a:spLocks noChangeArrowheads="1"/>
          </p:cNvSpPr>
          <p:nvPr/>
        </p:nvSpPr>
        <p:spPr bwMode="auto">
          <a:xfrm>
            <a:off x="838200" y="3776663"/>
            <a:ext cx="203200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pPr>
            <a:r>
              <a:rPr lang="en-US" altLang="en-US" sz="1800">
                <a:solidFill>
                  <a:srgbClr val="000000"/>
                </a:solidFill>
                <a:latin typeface="Palatino Linotype" panose="02040502050505030304" pitchFamily="18" charset="0"/>
              </a:rPr>
              <a:t>No Coffee</a:t>
            </a:r>
          </a:p>
        </p:txBody>
      </p:sp>
      <p:sp>
        <p:nvSpPr>
          <p:cNvPr id="40965" name="Rectangle 6"/>
          <p:cNvSpPr>
            <a:spLocks noChangeArrowheads="1"/>
          </p:cNvSpPr>
          <p:nvPr/>
        </p:nvSpPr>
        <p:spPr bwMode="auto">
          <a:xfrm>
            <a:off x="4902200" y="2420938"/>
            <a:ext cx="2032000"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endParaRPr lang="en-US" altLang="en-US" sz="1800">
              <a:solidFill>
                <a:srgbClr val="000000"/>
              </a:solidFill>
              <a:latin typeface="Palatino Linotype" panose="02040502050505030304" pitchFamily="18" charset="0"/>
            </a:endParaRPr>
          </a:p>
        </p:txBody>
      </p:sp>
      <p:sp>
        <p:nvSpPr>
          <p:cNvPr id="40966" name="Rectangle 7"/>
          <p:cNvSpPr>
            <a:spLocks noChangeArrowheads="1"/>
          </p:cNvSpPr>
          <p:nvPr/>
        </p:nvSpPr>
        <p:spPr bwMode="auto">
          <a:xfrm>
            <a:off x="2870200" y="2420938"/>
            <a:ext cx="2032000"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endParaRPr lang="en-US" altLang="en-US" sz="1800">
              <a:solidFill>
                <a:srgbClr val="000000"/>
              </a:solidFill>
              <a:latin typeface="Palatino Linotype" panose="02040502050505030304" pitchFamily="18" charset="0"/>
            </a:endParaRPr>
          </a:p>
        </p:txBody>
      </p:sp>
      <p:sp>
        <p:nvSpPr>
          <p:cNvPr id="40967" name="Rectangle 8"/>
          <p:cNvSpPr>
            <a:spLocks noChangeArrowheads="1"/>
          </p:cNvSpPr>
          <p:nvPr/>
        </p:nvSpPr>
        <p:spPr bwMode="auto">
          <a:xfrm>
            <a:off x="838200" y="2420938"/>
            <a:ext cx="2032000"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pPr>
            <a:r>
              <a:rPr lang="en-US" altLang="en-US" sz="1800">
                <a:solidFill>
                  <a:srgbClr val="000000"/>
                </a:solidFill>
                <a:latin typeface="Palatino Linotype" panose="02040502050505030304" pitchFamily="18" charset="0"/>
              </a:rPr>
              <a:t>Coffee</a:t>
            </a:r>
          </a:p>
        </p:txBody>
      </p:sp>
      <p:sp>
        <p:nvSpPr>
          <p:cNvPr id="40968" name="Rectangle 9"/>
          <p:cNvSpPr>
            <a:spLocks noChangeArrowheads="1"/>
          </p:cNvSpPr>
          <p:nvPr/>
        </p:nvSpPr>
        <p:spPr bwMode="auto">
          <a:xfrm>
            <a:off x="4902200" y="1066800"/>
            <a:ext cx="20320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800">
              <a:solidFill>
                <a:srgbClr val="000000"/>
              </a:solidFill>
              <a:latin typeface="Palatino Linotype" panose="02040502050505030304" pitchFamily="18" charset="0"/>
            </a:endParaRPr>
          </a:p>
          <a:p>
            <a:pPr algn="ctr" eaLnBrk="1" hangingPunct="1">
              <a:spcBef>
                <a:spcPct val="20000"/>
              </a:spcBef>
            </a:pPr>
            <a:r>
              <a:rPr lang="en-US" altLang="en-US" sz="1800">
                <a:solidFill>
                  <a:srgbClr val="000000"/>
                </a:solidFill>
                <a:latin typeface="Palatino Linotype" panose="02040502050505030304" pitchFamily="18" charset="0"/>
              </a:rPr>
              <a:t>Not Happy</a:t>
            </a:r>
          </a:p>
        </p:txBody>
      </p:sp>
      <p:sp>
        <p:nvSpPr>
          <p:cNvPr id="40969" name="Rectangle 10"/>
          <p:cNvSpPr>
            <a:spLocks noChangeArrowheads="1"/>
          </p:cNvSpPr>
          <p:nvPr/>
        </p:nvSpPr>
        <p:spPr bwMode="auto">
          <a:xfrm>
            <a:off x="2870200" y="1066800"/>
            <a:ext cx="20320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800">
              <a:solidFill>
                <a:srgbClr val="000000"/>
              </a:solidFill>
              <a:latin typeface="Palatino Linotype" panose="02040502050505030304" pitchFamily="18" charset="0"/>
            </a:endParaRPr>
          </a:p>
          <a:p>
            <a:pPr algn="ctr" eaLnBrk="1" hangingPunct="1">
              <a:spcBef>
                <a:spcPct val="20000"/>
              </a:spcBef>
            </a:pPr>
            <a:r>
              <a:rPr lang="en-US" altLang="en-US" sz="1800">
                <a:solidFill>
                  <a:srgbClr val="000000"/>
                </a:solidFill>
                <a:latin typeface="Palatino Linotype" panose="02040502050505030304" pitchFamily="18" charset="0"/>
              </a:rPr>
              <a:t>Happy</a:t>
            </a:r>
          </a:p>
        </p:txBody>
      </p:sp>
      <p:sp>
        <p:nvSpPr>
          <p:cNvPr id="40970" name="Rectangle 11"/>
          <p:cNvSpPr>
            <a:spLocks noChangeArrowheads="1"/>
          </p:cNvSpPr>
          <p:nvPr/>
        </p:nvSpPr>
        <p:spPr bwMode="auto">
          <a:xfrm>
            <a:off x="838200" y="1066800"/>
            <a:ext cx="20320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endParaRPr lang="en-US" altLang="en-US" sz="1800">
              <a:solidFill>
                <a:srgbClr val="000000"/>
              </a:solidFill>
              <a:latin typeface="Palatino Linotype" panose="02040502050505030304" pitchFamily="18" charset="0"/>
            </a:endParaRPr>
          </a:p>
        </p:txBody>
      </p:sp>
      <p:sp>
        <p:nvSpPr>
          <p:cNvPr id="40971" name="Line 12"/>
          <p:cNvSpPr>
            <a:spLocks noChangeShapeType="1"/>
          </p:cNvSpPr>
          <p:nvPr/>
        </p:nvSpPr>
        <p:spPr bwMode="auto">
          <a:xfrm>
            <a:off x="838200" y="1066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2" name="Line 13"/>
          <p:cNvSpPr>
            <a:spLocks noChangeShapeType="1"/>
          </p:cNvSpPr>
          <p:nvPr/>
        </p:nvSpPr>
        <p:spPr bwMode="auto">
          <a:xfrm>
            <a:off x="838200" y="1066800"/>
            <a:ext cx="0" cy="13541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3" name="Line 14"/>
          <p:cNvSpPr>
            <a:spLocks noChangeShapeType="1"/>
          </p:cNvSpPr>
          <p:nvPr/>
        </p:nvSpPr>
        <p:spPr bwMode="auto">
          <a:xfrm>
            <a:off x="6934200" y="1066800"/>
            <a:ext cx="0" cy="13541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4" name="Line 15"/>
          <p:cNvSpPr>
            <a:spLocks noChangeShapeType="1"/>
          </p:cNvSpPr>
          <p:nvPr/>
        </p:nvSpPr>
        <p:spPr bwMode="auto">
          <a:xfrm>
            <a:off x="2870200" y="1066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5" name="Line 16"/>
          <p:cNvSpPr>
            <a:spLocks noChangeShapeType="1"/>
          </p:cNvSpPr>
          <p:nvPr/>
        </p:nvSpPr>
        <p:spPr bwMode="auto">
          <a:xfrm>
            <a:off x="838200" y="2420938"/>
            <a:ext cx="0" cy="135572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6" name="Line 17"/>
          <p:cNvSpPr>
            <a:spLocks noChangeShapeType="1"/>
          </p:cNvSpPr>
          <p:nvPr/>
        </p:nvSpPr>
        <p:spPr bwMode="auto">
          <a:xfrm>
            <a:off x="4902200" y="1066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7" name="Line 18"/>
          <p:cNvSpPr>
            <a:spLocks noChangeShapeType="1"/>
          </p:cNvSpPr>
          <p:nvPr/>
        </p:nvSpPr>
        <p:spPr bwMode="auto">
          <a:xfrm>
            <a:off x="4902200" y="2420938"/>
            <a:ext cx="0" cy="2684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8" name="Line 19"/>
          <p:cNvSpPr>
            <a:spLocks noChangeShapeType="1"/>
          </p:cNvSpPr>
          <p:nvPr/>
        </p:nvSpPr>
        <p:spPr bwMode="auto">
          <a:xfrm>
            <a:off x="6934200" y="2420938"/>
            <a:ext cx="0" cy="2684462"/>
          </a:xfrm>
          <a:prstGeom prst="line">
            <a:avLst/>
          </a:prstGeom>
          <a:noFill/>
          <a:ln w="6350"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9" name="Line 20"/>
          <p:cNvSpPr>
            <a:spLocks noChangeShapeType="1"/>
          </p:cNvSpPr>
          <p:nvPr/>
        </p:nvSpPr>
        <p:spPr bwMode="auto">
          <a:xfrm>
            <a:off x="2870200" y="2420938"/>
            <a:ext cx="40640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80" name="Line 21"/>
          <p:cNvSpPr>
            <a:spLocks noChangeShapeType="1"/>
          </p:cNvSpPr>
          <p:nvPr/>
        </p:nvSpPr>
        <p:spPr bwMode="auto">
          <a:xfrm>
            <a:off x="838200" y="3776663"/>
            <a:ext cx="0" cy="132873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81" name="Line 22"/>
          <p:cNvSpPr>
            <a:spLocks noChangeShapeType="1"/>
          </p:cNvSpPr>
          <p:nvPr/>
        </p:nvSpPr>
        <p:spPr bwMode="auto">
          <a:xfrm>
            <a:off x="2870200" y="3776663"/>
            <a:ext cx="40640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82" name="Line 23"/>
          <p:cNvSpPr>
            <a:spLocks noChangeShapeType="1"/>
          </p:cNvSpPr>
          <p:nvPr/>
        </p:nvSpPr>
        <p:spPr bwMode="auto">
          <a:xfrm>
            <a:off x="2870200" y="5105400"/>
            <a:ext cx="2032000"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83" name="Line 24"/>
          <p:cNvSpPr>
            <a:spLocks noChangeShapeType="1"/>
          </p:cNvSpPr>
          <p:nvPr/>
        </p:nvSpPr>
        <p:spPr bwMode="auto">
          <a:xfrm>
            <a:off x="2870200" y="2420938"/>
            <a:ext cx="0" cy="2684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84" name="Line 25"/>
          <p:cNvSpPr>
            <a:spLocks noChangeShapeType="1"/>
          </p:cNvSpPr>
          <p:nvPr/>
        </p:nvSpPr>
        <p:spPr bwMode="auto">
          <a:xfrm>
            <a:off x="838200" y="51054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85" name="Line 26"/>
          <p:cNvSpPr>
            <a:spLocks noChangeShapeType="1"/>
          </p:cNvSpPr>
          <p:nvPr/>
        </p:nvSpPr>
        <p:spPr bwMode="auto">
          <a:xfrm>
            <a:off x="4902200" y="5105400"/>
            <a:ext cx="2032000" cy="0"/>
          </a:xfrm>
          <a:prstGeom prst="line">
            <a:avLst/>
          </a:prstGeom>
          <a:noFill/>
          <a:ln w="6350"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381000"/>
            <a:ext cx="7772400" cy="1143000"/>
          </a:xfrm>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How is the process self-correcting?</a:t>
            </a:r>
          </a:p>
        </p:txBody>
      </p:sp>
      <p:sp>
        <p:nvSpPr>
          <p:cNvPr id="41987" name="Text Box 3"/>
          <p:cNvSpPr txBox="1">
            <a:spLocks noChangeArrowheads="1"/>
          </p:cNvSpPr>
          <p:nvPr/>
        </p:nvSpPr>
        <p:spPr bwMode="auto">
          <a:xfrm>
            <a:off x="3429000" y="175260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theory about how something works</a:t>
            </a:r>
          </a:p>
        </p:txBody>
      </p:sp>
      <p:sp>
        <p:nvSpPr>
          <p:cNvPr id="41988" name="Text Box 4"/>
          <p:cNvSpPr txBox="1">
            <a:spLocks noChangeArrowheads="1"/>
          </p:cNvSpPr>
          <p:nvPr/>
        </p:nvSpPr>
        <p:spPr bwMode="auto">
          <a:xfrm>
            <a:off x="3581400" y="567055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systematic empirical observations</a:t>
            </a:r>
          </a:p>
        </p:txBody>
      </p:sp>
      <p:sp>
        <p:nvSpPr>
          <p:cNvPr id="41989" name="Text Box 5"/>
          <p:cNvSpPr txBox="1">
            <a:spLocks noChangeArrowheads="1"/>
          </p:cNvSpPr>
          <p:nvPr/>
        </p:nvSpPr>
        <p:spPr bwMode="auto">
          <a:xfrm>
            <a:off x="838200" y="3490913"/>
            <a:ext cx="2209800" cy="8350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u="sng">
                <a:solidFill>
                  <a:schemeClr val="bg1"/>
                </a:solidFill>
              </a:rPr>
              <a:t>testing</a:t>
            </a:r>
            <a:r>
              <a:rPr lang="en-US" altLang="en-US" sz="1600">
                <a:solidFill>
                  <a:schemeClr val="bg1"/>
                </a:solidFill>
              </a:rPr>
              <a:t>: comparing the observations with the theory</a:t>
            </a:r>
          </a:p>
        </p:txBody>
      </p:sp>
      <p:sp>
        <p:nvSpPr>
          <p:cNvPr id="41990" name="Text Box 6"/>
          <p:cNvSpPr txBox="1">
            <a:spLocks noChangeArrowheads="1"/>
          </p:cNvSpPr>
          <p:nvPr/>
        </p:nvSpPr>
        <p:spPr bwMode="auto">
          <a:xfrm>
            <a:off x="6172200" y="3370263"/>
            <a:ext cx="2209800" cy="9572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generating predictions </a:t>
            </a:r>
          </a:p>
          <a:p>
            <a:pPr algn="ctr" eaLnBrk="1" hangingPunct="1">
              <a:spcBef>
                <a:spcPct val="50000"/>
              </a:spcBef>
            </a:pPr>
            <a:r>
              <a:rPr lang="en-US" altLang="en-US" sz="1600">
                <a:solidFill>
                  <a:srgbClr val="000000"/>
                </a:solidFill>
              </a:rPr>
              <a:t>(what would the theory lead you to observe?)</a:t>
            </a:r>
          </a:p>
        </p:txBody>
      </p:sp>
      <p:cxnSp>
        <p:nvCxnSpPr>
          <p:cNvPr id="41991" name="AutoShape 7"/>
          <p:cNvCxnSpPr>
            <a:cxnSpLocks noChangeShapeType="1"/>
            <a:stCxn id="41987" idx="3"/>
            <a:endCxn id="41990" idx="0"/>
          </p:cNvCxnSpPr>
          <p:nvPr/>
        </p:nvCxnSpPr>
        <p:spPr bwMode="auto">
          <a:xfrm>
            <a:off x="5638800" y="2047875"/>
            <a:ext cx="1638300" cy="1322388"/>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2" name="AutoShape 8"/>
          <p:cNvCxnSpPr>
            <a:cxnSpLocks noChangeShapeType="1"/>
            <a:stCxn id="41990" idx="2"/>
            <a:endCxn id="41988" idx="3"/>
          </p:cNvCxnSpPr>
          <p:nvPr/>
        </p:nvCxnSpPr>
        <p:spPr bwMode="auto">
          <a:xfrm rot="5400000">
            <a:off x="5715000" y="4403725"/>
            <a:ext cx="1638300"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3" name="AutoShape 9"/>
          <p:cNvCxnSpPr>
            <a:cxnSpLocks noChangeShapeType="1"/>
            <a:stCxn id="41988" idx="1"/>
            <a:endCxn id="41989" idx="2"/>
          </p:cNvCxnSpPr>
          <p:nvPr/>
        </p:nvCxnSpPr>
        <p:spPr bwMode="auto">
          <a:xfrm rot="10800000">
            <a:off x="1943100" y="4325938"/>
            <a:ext cx="1638300" cy="1639887"/>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4" name="AutoShape 10"/>
          <p:cNvCxnSpPr>
            <a:cxnSpLocks noChangeShapeType="1"/>
            <a:stCxn id="41989" idx="0"/>
            <a:endCxn id="41987" idx="1"/>
          </p:cNvCxnSpPr>
          <p:nvPr/>
        </p:nvCxnSpPr>
        <p:spPr bwMode="auto">
          <a:xfrm rot="-5400000">
            <a:off x="1964531" y="2026444"/>
            <a:ext cx="1443038"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5" name="Text Box 11"/>
          <p:cNvSpPr txBox="1">
            <a:spLocks noChangeArrowheads="1"/>
          </p:cNvSpPr>
          <p:nvPr/>
        </p:nvSpPr>
        <p:spPr bwMode="auto">
          <a:xfrm>
            <a:off x="3352800" y="3505200"/>
            <a:ext cx="2667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i="1">
                <a:solidFill>
                  <a:schemeClr val="bg1"/>
                </a:solidFill>
              </a:rPr>
              <a:t>ensures that inconsistent observations will be </a:t>
            </a:r>
            <a:r>
              <a:rPr lang="en-US" altLang="en-US" sz="1600" i="1" u="sng">
                <a:solidFill>
                  <a:schemeClr val="bg1"/>
                </a:solidFill>
              </a:rPr>
              <a:t>counted against the theory</a:t>
            </a:r>
          </a:p>
        </p:txBody>
      </p:sp>
      <p:sp>
        <p:nvSpPr>
          <p:cNvPr id="41996" name="Line 12"/>
          <p:cNvSpPr>
            <a:spLocks noChangeShapeType="1"/>
          </p:cNvSpPr>
          <p:nvPr/>
        </p:nvSpPr>
        <p:spPr bwMode="auto">
          <a:xfrm flipH="1">
            <a:off x="3124200" y="4038600"/>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4902200" y="3776663"/>
            <a:ext cx="2032000" cy="1354137"/>
          </a:xfrm>
          <a:prstGeom prst="rect">
            <a:avLst/>
          </a:prstGeom>
          <a:solidFill>
            <a:schemeClr val="hlink"/>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r>
              <a:rPr lang="en-US" altLang="en-US" sz="1000">
                <a:solidFill>
                  <a:srgbClr val="000000"/>
                </a:solidFill>
                <a:latin typeface="Palatino Linotype" panose="02040502050505030304" pitchFamily="18" charset="0"/>
              </a:rPr>
              <a:t>8 consistent</a:t>
            </a:r>
          </a:p>
        </p:txBody>
      </p:sp>
      <p:sp>
        <p:nvSpPr>
          <p:cNvPr id="43011" name="Rectangle 4"/>
          <p:cNvSpPr>
            <a:spLocks noChangeArrowheads="1"/>
          </p:cNvSpPr>
          <p:nvPr/>
        </p:nvSpPr>
        <p:spPr bwMode="auto">
          <a:xfrm>
            <a:off x="2870200" y="3776663"/>
            <a:ext cx="2032000" cy="135413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r>
              <a:rPr lang="en-US" altLang="en-US" sz="1000">
                <a:solidFill>
                  <a:srgbClr val="000000"/>
                </a:solidFill>
                <a:latin typeface="Palatino Linotype" panose="02040502050505030304" pitchFamily="18" charset="0"/>
              </a:rPr>
              <a:t>1 inconsistent</a:t>
            </a:r>
          </a:p>
        </p:txBody>
      </p:sp>
      <p:sp>
        <p:nvSpPr>
          <p:cNvPr id="43012" name="Rectangle 5"/>
          <p:cNvSpPr>
            <a:spLocks noChangeArrowheads="1"/>
          </p:cNvSpPr>
          <p:nvPr/>
        </p:nvSpPr>
        <p:spPr bwMode="auto">
          <a:xfrm>
            <a:off x="838200" y="3776663"/>
            <a:ext cx="2032000"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pPr>
            <a:r>
              <a:rPr lang="en-US" altLang="en-US" sz="1800">
                <a:solidFill>
                  <a:srgbClr val="000000"/>
                </a:solidFill>
                <a:latin typeface="Palatino Linotype" panose="02040502050505030304" pitchFamily="18" charset="0"/>
              </a:rPr>
              <a:t>No Coffee</a:t>
            </a:r>
          </a:p>
        </p:txBody>
      </p:sp>
      <p:sp>
        <p:nvSpPr>
          <p:cNvPr id="43013" name="Rectangle 6"/>
          <p:cNvSpPr>
            <a:spLocks noChangeArrowheads="1"/>
          </p:cNvSpPr>
          <p:nvPr/>
        </p:nvSpPr>
        <p:spPr bwMode="auto">
          <a:xfrm>
            <a:off x="4902200" y="2420938"/>
            <a:ext cx="2032000" cy="1355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r>
              <a:rPr lang="en-US" altLang="en-US" sz="1000">
                <a:solidFill>
                  <a:srgbClr val="000000"/>
                </a:solidFill>
                <a:latin typeface="Palatino Linotype" panose="02040502050505030304" pitchFamily="18" charset="0"/>
              </a:rPr>
              <a:t>1 inconsistent</a:t>
            </a:r>
          </a:p>
        </p:txBody>
      </p:sp>
      <p:sp>
        <p:nvSpPr>
          <p:cNvPr id="43014" name="Rectangle 7"/>
          <p:cNvSpPr>
            <a:spLocks noChangeArrowheads="1"/>
          </p:cNvSpPr>
          <p:nvPr/>
        </p:nvSpPr>
        <p:spPr bwMode="auto">
          <a:xfrm>
            <a:off x="2870200" y="2420938"/>
            <a:ext cx="2032000" cy="1355725"/>
          </a:xfrm>
          <a:prstGeom prst="rect">
            <a:avLst/>
          </a:prstGeom>
          <a:solidFill>
            <a:schemeClr val="hlink"/>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endParaRPr lang="en-US" altLang="en-US" sz="1000">
              <a:solidFill>
                <a:srgbClr val="000000"/>
              </a:solidFill>
              <a:latin typeface="Palatino Linotype" panose="02040502050505030304" pitchFamily="18" charset="0"/>
            </a:endParaRPr>
          </a:p>
          <a:p>
            <a:pPr algn="ctr" eaLnBrk="1" hangingPunct="1">
              <a:spcBef>
                <a:spcPct val="20000"/>
              </a:spcBef>
            </a:pPr>
            <a:r>
              <a:rPr lang="en-US" altLang="en-US" sz="1000">
                <a:solidFill>
                  <a:srgbClr val="000000"/>
                </a:solidFill>
                <a:latin typeface="Palatino Linotype" panose="02040502050505030304" pitchFamily="18" charset="0"/>
              </a:rPr>
              <a:t>10 consistent</a:t>
            </a:r>
          </a:p>
        </p:txBody>
      </p:sp>
      <p:sp>
        <p:nvSpPr>
          <p:cNvPr id="43015" name="Rectangle 8"/>
          <p:cNvSpPr>
            <a:spLocks noChangeArrowheads="1"/>
          </p:cNvSpPr>
          <p:nvPr/>
        </p:nvSpPr>
        <p:spPr bwMode="auto">
          <a:xfrm>
            <a:off x="838200" y="2420938"/>
            <a:ext cx="2032000"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pPr>
            <a:r>
              <a:rPr lang="en-US" altLang="en-US" sz="1800">
                <a:solidFill>
                  <a:srgbClr val="000000"/>
                </a:solidFill>
                <a:latin typeface="Palatino Linotype" panose="02040502050505030304" pitchFamily="18" charset="0"/>
              </a:rPr>
              <a:t>Coffee</a:t>
            </a:r>
          </a:p>
        </p:txBody>
      </p:sp>
      <p:sp>
        <p:nvSpPr>
          <p:cNvPr id="43016" name="Rectangle 9"/>
          <p:cNvSpPr>
            <a:spLocks noChangeArrowheads="1"/>
          </p:cNvSpPr>
          <p:nvPr/>
        </p:nvSpPr>
        <p:spPr bwMode="auto">
          <a:xfrm>
            <a:off x="4902200" y="1066800"/>
            <a:ext cx="20320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800">
              <a:solidFill>
                <a:srgbClr val="000000"/>
              </a:solidFill>
              <a:latin typeface="Palatino Linotype" panose="02040502050505030304" pitchFamily="18" charset="0"/>
            </a:endParaRPr>
          </a:p>
          <a:p>
            <a:pPr algn="ctr" eaLnBrk="1" hangingPunct="1">
              <a:spcBef>
                <a:spcPct val="20000"/>
              </a:spcBef>
            </a:pPr>
            <a:r>
              <a:rPr lang="en-US" altLang="en-US" sz="1800">
                <a:solidFill>
                  <a:srgbClr val="000000"/>
                </a:solidFill>
                <a:latin typeface="Palatino Linotype" panose="02040502050505030304" pitchFamily="18" charset="0"/>
              </a:rPr>
              <a:t>Not Happy</a:t>
            </a:r>
          </a:p>
        </p:txBody>
      </p:sp>
      <p:sp>
        <p:nvSpPr>
          <p:cNvPr id="43017" name="Rectangle 10"/>
          <p:cNvSpPr>
            <a:spLocks noChangeArrowheads="1"/>
          </p:cNvSpPr>
          <p:nvPr/>
        </p:nvSpPr>
        <p:spPr bwMode="auto">
          <a:xfrm>
            <a:off x="2870200" y="1066800"/>
            <a:ext cx="20320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endParaRPr lang="en-US" altLang="en-US" sz="1800">
              <a:solidFill>
                <a:srgbClr val="000000"/>
              </a:solidFill>
              <a:latin typeface="Palatino Linotype" panose="02040502050505030304" pitchFamily="18" charset="0"/>
            </a:endParaRPr>
          </a:p>
          <a:p>
            <a:pPr algn="ctr" eaLnBrk="1" hangingPunct="1">
              <a:spcBef>
                <a:spcPct val="20000"/>
              </a:spcBef>
            </a:pPr>
            <a:r>
              <a:rPr lang="en-US" altLang="en-US" sz="1800">
                <a:solidFill>
                  <a:srgbClr val="000000"/>
                </a:solidFill>
                <a:latin typeface="Palatino Linotype" panose="02040502050505030304" pitchFamily="18" charset="0"/>
              </a:rPr>
              <a:t>Happy</a:t>
            </a:r>
          </a:p>
        </p:txBody>
      </p:sp>
      <p:sp>
        <p:nvSpPr>
          <p:cNvPr id="43018" name="Rectangle 11"/>
          <p:cNvSpPr>
            <a:spLocks noChangeArrowheads="1"/>
          </p:cNvSpPr>
          <p:nvPr/>
        </p:nvSpPr>
        <p:spPr bwMode="auto">
          <a:xfrm>
            <a:off x="838200" y="1066800"/>
            <a:ext cx="20320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endParaRPr lang="en-US" altLang="en-US" sz="1800">
              <a:solidFill>
                <a:srgbClr val="000000"/>
              </a:solidFill>
              <a:latin typeface="Palatino Linotype" panose="02040502050505030304" pitchFamily="18" charset="0"/>
            </a:endParaRPr>
          </a:p>
        </p:txBody>
      </p:sp>
      <p:sp>
        <p:nvSpPr>
          <p:cNvPr id="43019" name="Line 12"/>
          <p:cNvSpPr>
            <a:spLocks noChangeShapeType="1"/>
          </p:cNvSpPr>
          <p:nvPr/>
        </p:nvSpPr>
        <p:spPr bwMode="auto">
          <a:xfrm>
            <a:off x="838200" y="1066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0" name="Line 13"/>
          <p:cNvSpPr>
            <a:spLocks noChangeShapeType="1"/>
          </p:cNvSpPr>
          <p:nvPr/>
        </p:nvSpPr>
        <p:spPr bwMode="auto">
          <a:xfrm>
            <a:off x="838200" y="1066800"/>
            <a:ext cx="0" cy="13541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1" name="Line 14"/>
          <p:cNvSpPr>
            <a:spLocks noChangeShapeType="1"/>
          </p:cNvSpPr>
          <p:nvPr/>
        </p:nvSpPr>
        <p:spPr bwMode="auto">
          <a:xfrm>
            <a:off x="6934200" y="1066800"/>
            <a:ext cx="0" cy="13541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2" name="Line 15"/>
          <p:cNvSpPr>
            <a:spLocks noChangeShapeType="1"/>
          </p:cNvSpPr>
          <p:nvPr/>
        </p:nvSpPr>
        <p:spPr bwMode="auto">
          <a:xfrm>
            <a:off x="2870200" y="1066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3" name="Line 16"/>
          <p:cNvSpPr>
            <a:spLocks noChangeShapeType="1"/>
          </p:cNvSpPr>
          <p:nvPr/>
        </p:nvSpPr>
        <p:spPr bwMode="auto">
          <a:xfrm>
            <a:off x="838200" y="2420938"/>
            <a:ext cx="0" cy="135572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4" name="Line 17"/>
          <p:cNvSpPr>
            <a:spLocks noChangeShapeType="1"/>
          </p:cNvSpPr>
          <p:nvPr/>
        </p:nvSpPr>
        <p:spPr bwMode="auto">
          <a:xfrm>
            <a:off x="4902200" y="1066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5" name="Line 18"/>
          <p:cNvSpPr>
            <a:spLocks noChangeShapeType="1"/>
          </p:cNvSpPr>
          <p:nvPr/>
        </p:nvSpPr>
        <p:spPr bwMode="auto">
          <a:xfrm>
            <a:off x="4902200" y="2420938"/>
            <a:ext cx="0" cy="27098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6" name="Line 19"/>
          <p:cNvSpPr>
            <a:spLocks noChangeShapeType="1"/>
          </p:cNvSpPr>
          <p:nvPr/>
        </p:nvSpPr>
        <p:spPr bwMode="auto">
          <a:xfrm>
            <a:off x="6934200" y="2420938"/>
            <a:ext cx="0" cy="2709862"/>
          </a:xfrm>
          <a:prstGeom prst="line">
            <a:avLst/>
          </a:prstGeom>
          <a:noFill/>
          <a:ln w="28575"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7" name="Line 20"/>
          <p:cNvSpPr>
            <a:spLocks noChangeShapeType="1"/>
          </p:cNvSpPr>
          <p:nvPr/>
        </p:nvSpPr>
        <p:spPr bwMode="auto">
          <a:xfrm>
            <a:off x="2870200" y="2420938"/>
            <a:ext cx="40640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8" name="Line 21"/>
          <p:cNvSpPr>
            <a:spLocks noChangeShapeType="1"/>
          </p:cNvSpPr>
          <p:nvPr/>
        </p:nvSpPr>
        <p:spPr bwMode="auto">
          <a:xfrm>
            <a:off x="838200" y="3776663"/>
            <a:ext cx="0" cy="135413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9" name="Line 22"/>
          <p:cNvSpPr>
            <a:spLocks noChangeShapeType="1"/>
          </p:cNvSpPr>
          <p:nvPr/>
        </p:nvSpPr>
        <p:spPr bwMode="auto">
          <a:xfrm>
            <a:off x="2870200" y="3776663"/>
            <a:ext cx="40640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0" name="Line 23"/>
          <p:cNvSpPr>
            <a:spLocks noChangeShapeType="1"/>
          </p:cNvSpPr>
          <p:nvPr/>
        </p:nvSpPr>
        <p:spPr bwMode="auto">
          <a:xfrm>
            <a:off x="2870200" y="5130800"/>
            <a:ext cx="20320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1" name="Line 24"/>
          <p:cNvSpPr>
            <a:spLocks noChangeShapeType="1"/>
          </p:cNvSpPr>
          <p:nvPr/>
        </p:nvSpPr>
        <p:spPr bwMode="auto">
          <a:xfrm>
            <a:off x="2870200" y="2420938"/>
            <a:ext cx="0" cy="27098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2" name="Line 25"/>
          <p:cNvSpPr>
            <a:spLocks noChangeShapeType="1"/>
          </p:cNvSpPr>
          <p:nvPr/>
        </p:nvSpPr>
        <p:spPr bwMode="auto">
          <a:xfrm>
            <a:off x="838200" y="5130800"/>
            <a:ext cx="2032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3" name="Line 26"/>
          <p:cNvSpPr>
            <a:spLocks noChangeShapeType="1"/>
          </p:cNvSpPr>
          <p:nvPr/>
        </p:nvSpPr>
        <p:spPr bwMode="auto">
          <a:xfrm>
            <a:off x="4902200" y="5130800"/>
            <a:ext cx="2032000" cy="0"/>
          </a:xfrm>
          <a:prstGeom prst="line">
            <a:avLst/>
          </a:prstGeom>
          <a:noFill/>
          <a:ln w="28575"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381000"/>
            <a:ext cx="7772400" cy="1143000"/>
          </a:xfrm>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How is the process self-correcting?</a:t>
            </a:r>
          </a:p>
        </p:txBody>
      </p:sp>
      <p:sp>
        <p:nvSpPr>
          <p:cNvPr id="44035" name="Text Box 3"/>
          <p:cNvSpPr txBox="1">
            <a:spLocks noChangeArrowheads="1"/>
          </p:cNvSpPr>
          <p:nvPr/>
        </p:nvSpPr>
        <p:spPr bwMode="auto">
          <a:xfrm>
            <a:off x="3429000" y="175260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chemeClr val="bg1"/>
                </a:solidFill>
              </a:rPr>
              <a:t>theory about how something works</a:t>
            </a:r>
          </a:p>
        </p:txBody>
      </p:sp>
      <p:sp>
        <p:nvSpPr>
          <p:cNvPr id="44036" name="Text Box 4"/>
          <p:cNvSpPr txBox="1">
            <a:spLocks noChangeArrowheads="1"/>
          </p:cNvSpPr>
          <p:nvPr/>
        </p:nvSpPr>
        <p:spPr bwMode="auto">
          <a:xfrm>
            <a:off x="3581400" y="5670550"/>
            <a:ext cx="2209800" cy="590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systematic empirical observations</a:t>
            </a:r>
          </a:p>
        </p:txBody>
      </p:sp>
      <p:sp>
        <p:nvSpPr>
          <p:cNvPr id="44037" name="Text Box 5"/>
          <p:cNvSpPr txBox="1">
            <a:spLocks noChangeArrowheads="1"/>
          </p:cNvSpPr>
          <p:nvPr/>
        </p:nvSpPr>
        <p:spPr bwMode="auto">
          <a:xfrm>
            <a:off x="838200" y="3490913"/>
            <a:ext cx="2209800" cy="8350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testing: comparing the observations with the theory</a:t>
            </a:r>
          </a:p>
        </p:txBody>
      </p:sp>
      <p:sp>
        <p:nvSpPr>
          <p:cNvPr id="44038" name="Text Box 6"/>
          <p:cNvSpPr txBox="1">
            <a:spLocks noChangeArrowheads="1"/>
          </p:cNvSpPr>
          <p:nvPr/>
        </p:nvSpPr>
        <p:spPr bwMode="auto">
          <a:xfrm>
            <a:off x="6172200" y="3370263"/>
            <a:ext cx="2209800" cy="9572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a:solidFill>
                  <a:srgbClr val="000000"/>
                </a:solidFill>
              </a:rPr>
              <a:t>generating predictions </a:t>
            </a:r>
          </a:p>
          <a:p>
            <a:pPr algn="ctr" eaLnBrk="1" hangingPunct="1">
              <a:spcBef>
                <a:spcPct val="50000"/>
              </a:spcBef>
            </a:pPr>
            <a:r>
              <a:rPr lang="en-US" altLang="en-US" sz="1600">
                <a:solidFill>
                  <a:srgbClr val="000000"/>
                </a:solidFill>
              </a:rPr>
              <a:t>(what would the theory lead you to observe?)</a:t>
            </a:r>
          </a:p>
        </p:txBody>
      </p:sp>
      <p:cxnSp>
        <p:nvCxnSpPr>
          <p:cNvPr id="44039" name="AutoShape 7"/>
          <p:cNvCxnSpPr>
            <a:cxnSpLocks noChangeShapeType="1"/>
            <a:stCxn id="44035" idx="3"/>
            <a:endCxn id="44038" idx="0"/>
          </p:cNvCxnSpPr>
          <p:nvPr/>
        </p:nvCxnSpPr>
        <p:spPr bwMode="auto">
          <a:xfrm>
            <a:off x="5638800" y="2047875"/>
            <a:ext cx="1638300" cy="1322388"/>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40" name="AutoShape 8"/>
          <p:cNvCxnSpPr>
            <a:cxnSpLocks noChangeShapeType="1"/>
            <a:stCxn id="44038" idx="2"/>
            <a:endCxn id="44036" idx="3"/>
          </p:cNvCxnSpPr>
          <p:nvPr/>
        </p:nvCxnSpPr>
        <p:spPr bwMode="auto">
          <a:xfrm rot="5400000">
            <a:off x="5715000" y="4403725"/>
            <a:ext cx="1638300"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41" name="AutoShape 9"/>
          <p:cNvCxnSpPr>
            <a:cxnSpLocks noChangeShapeType="1"/>
            <a:stCxn id="44036" idx="1"/>
            <a:endCxn id="44037" idx="2"/>
          </p:cNvCxnSpPr>
          <p:nvPr/>
        </p:nvCxnSpPr>
        <p:spPr bwMode="auto">
          <a:xfrm rot="10800000">
            <a:off x="1943100" y="4325938"/>
            <a:ext cx="1638300" cy="1639887"/>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42" name="AutoShape 10"/>
          <p:cNvCxnSpPr>
            <a:cxnSpLocks noChangeShapeType="1"/>
            <a:stCxn id="44037" idx="0"/>
            <a:endCxn id="44035" idx="1"/>
          </p:cNvCxnSpPr>
          <p:nvPr/>
        </p:nvCxnSpPr>
        <p:spPr bwMode="auto">
          <a:xfrm rot="-5400000">
            <a:off x="1964531" y="2026444"/>
            <a:ext cx="1443038" cy="1485900"/>
          </a:xfrm>
          <a:prstGeom prst="curvedConnector2">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043" name="Text Box 11"/>
          <p:cNvSpPr txBox="1">
            <a:spLocks noChangeArrowheads="1"/>
          </p:cNvSpPr>
          <p:nvPr/>
        </p:nvSpPr>
        <p:spPr bwMode="auto">
          <a:xfrm>
            <a:off x="3352800" y="3505200"/>
            <a:ext cx="2667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600" i="1">
                <a:solidFill>
                  <a:schemeClr val="bg1"/>
                </a:solidFill>
              </a:rPr>
              <a:t>theory is </a:t>
            </a:r>
            <a:r>
              <a:rPr lang="en-US" altLang="en-US" sz="1600" i="1" u="sng">
                <a:solidFill>
                  <a:schemeClr val="bg1"/>
                </a:solidFill>
              </a:rPr>
              <a:t>revised</a:t>
            </a:r>
            <a:r>
              <a:rPr lang="en-US" altLang="en-US" sz="1600" i="1">
                <a:solidFill>
                  <a:schemeClr val="bg1"/>
                </a:solidFill>
              </a:rPr>
              <a:t> in light of the tests, and, hopefully, becomes more accurate</a:t>
            </a:r>
            <a:endParaRPr lang="en-US" altLang="en-US" sz="1600" i="1" u="sng">
              <a:solidFill>
                <a:schemeClr val="bg1"/>
              </a:solidFill>
            </a:endParaRPr>
          </a:p>
        </p:txBody>
      </p:sp>
      <p:sp>
        <p:nvSpPr>
          <p:cNvPr id="44044" name="Line 12"/>
          <p:cNvSpPr>
            <a:spLocks noChangeShapeType="1"/>
          </p:cNvSpPr>
          <p:nvPr/>
        </p:nvSpPr>
        <p:spPr bwMode="auto">
          <a:xfrm flipV="1">
            <a:off x="4648200" y="2971800"/>
            <a:ext cx="0" cy="533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t>Two caveats concerning “science”</a:t>
            </a:r>
          </a:p>
        </p:txBody>
      </p:sp>
      <p:sp>
        <p:nvSpPr>
          <p:cNvPr id="45059" name="Rectangle 3"/>
          <p:cNvSpPr>
            <a:spLocks noGrp="1" noChangeArrowheads="1"/>
          </p:cNvSpPr>
          <p:nvPr>
            <p:ph type="body" idx="1"/>
          </p:nvPr>
        </p:nvSpPr>
        <p:spPr/>
        <p:txBody>
          <a:bodyPr/>
          <a:lstStyle/>
          <a:p>
            <a:pPr eaLnBrk="1" hangingPunct="1"/>
            <a:r>
              <a:rPr lang="en-US" altLang="en-US" smtClean="0"/>
              <a:t>First, science is a </a:t>
            </a:r>
            <a:r>
              <a:rPr lang="en-US" altLang="en-US" i="1" smtClean="0"/>
              <a:t>method</a:t>
            </a:r>
            <a:r>
              <a:rPr lang="en-US" altLang="en-US" smtClean="0"/>
              <a:t>—a way of collecting and evaluating data that values being systematic above all else. </a:t>
            </a:r>
          </a:p>
          <a:p>
            <a:pPr eaLnBrk="1" hangingPunct="1"/>
            <a:r>
              <a:rPr lang="en-US" altLang="en-US" smtClean="0"/>
              <a:t>Science is </a:t>
            </a:r>
            <a:r>
              <a:rPr lang="en-US" altLang="en-US" i="1" smtClean="0"/>
              <a:t>not</a:t>
            </a:r>
            <a:r>
              <a:rPr lang="en-US" altLang="en-US" smtClean="0"/>
              <a:t> a topic area.</a:t>
            </a:r>
          </a:p>
          <a:p>
            <a:pPr eaLnBrk="1" hangingPunct="1"/>
            <a:endParaRPr lang="en-US" alt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t>Two caveats concerning “science”</a:t>
            </a:r>
          </a:p>
        </p:txBody>
      </p:sp>
      <p:sp>
        <p:nvSpPr>
          <p:cNvPr id="46083" name="Rectangle 3"/>
          <p:cNvSpPr>
            <a:spLocks noGrp="1" noChangeArrowheads="1"/>
          </p:cNvSpPr>
          <p:nvPr>
            <p:ph type="body" idx="1"/>
          </p:nvPr>
        </p:nvSpPr>
        <p:spPr/>
        <p:txBody>
          <a:bodyPr/>
          <a:lstStyle/>
          <a:p>
            <a:pPr eaLnBrk="1" hangingPunct="1"/>
            <a:r>
              <a:rPr lang="en-US" altLang="en-US" smtClean="0"/>
              <a:t>Second, just because something is called a “science” doesn’t mean that it is scientific in the way we’ve described.</a:t>
            </a:r>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mtClean="0"/>
              <a:t>Science and Pseudo-science</a:t>
            </a:r>
          </a:p>
        </p:txBody>
      </p:sp>
      <p:sp>
        <p:nvSpPr>
          <p:cNvPr id="47107" name="Rectangle 3"/>
          <p:cNvSpPr>
            <a:spLocks noGrp="1" noChangeArrowheads="1"/>
          </p:cNvSpPr>
          <p:nvPr>
            <p:ph type="body" idx="1"/>
          </p:nvPr>
        </p:nvSpPr>
        <p:spPr/>
        <p:txBody>
          <a:bodyPr/>
          <a:lstStyle/>
          <a:p>
            <a:pPr eaLnBrk="1" hangingPunct="1"/>
            <a:r>
              <a:rPr lang="en-US" altLang="en-US" dirty="0" smtClean="0"/>
              <a:t>There are tons of nonscientific “self-help” books in the world, and these are featured predominantly in the psychology section of bookstores.</a:t>
            </a:r>
          </a:p>
          <a:p>
            <a:pPr eaLnBrk="1" hangingPunct="1"/>
            <a:r>
              <a:rPr lang="en-US" altLang="en-US" dirty="0" smtClean="0"/>
              <a:t>There are over </a:t>
            </a:r>
            <a:r>
              <a:rPr lang="en-US" altLang="en-US" i="1" dirty="0" smtClean="0"/>
              <a:t>400</a:t>
            </a:r>
            <a:r>
              <a:rPr lang="en-US" altLang="en-US" dirty="0" smtClean="0"/>
              <a:t> distinct kinds of psychotherapy (including </a:t>
            </a:r>
            <a:r>
              <a:rPr lang="en-US" altLang="en-US" b="1" dirty="0" smtClean="0"/>
              <a:t>equine therapy</a:t>
            </a:r>
            <a:r>
              <a:rPr lang="en-US" altLang="en-US" dirty="0" smtClean="0"/>
              <a:t>).</a:t>
            </a:r>
          </a:p>
          <a:p>
            <a:pPr eaLnBrk="1" hangingPunct="1"/>
            <a:r>
              <a:rPr lang="en-US" altLang="en-US" dirty="0" smtClean="0"/>
              <a:t>“Experts” from psychology and business schools are regularly featured in television shows, podcasts, op-eds.</a:t>
            </a:r>
          </a:p>
          <a:p>
            <a:pPr eaLnBrk="1" hangingPunct="1"/>
            <a:r>
              <a:rPr lang="en-US" altLang="en-US" dirty="0" smtClean="0"/>
              <a:t>Subliminal recordings are readily available to improve your memory or to help you lose weight.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Science and Pseudo-science</a:t>
            </a:r>
          </a:p>
        </p:txBody>
      </p:sp>
      <p:sp>
        <p:nvSpPr>
          <p:cNvPr id="48131" name="Rectangle 3"/>
          <p:cNvSpPr>
            <a:spLocks noGrp="1" noChangeArrowheads="1"/>
          </p:cNvSpPr>
          <p:nvPr>
            <p:ph type="body" idx="1"/>
          </p:nvPr>
        </p:nvSpPr>
        <p:spPr/>
        <p:txBody>
          <a:bodyPr/>
          <a:lstStyle/>
          <a:p>
            <a:pPr eaLnBrk="1" hangingPunct="1"/>
            <a:r>
              <a:rPr lang="en-US" altLang="en-US" smtClean="0"/>
              <a:t>In short, psychological knowledge, like many things in the world, can be—and is—sold to the public. </a:t>
            </a:r>
          </a:p>
          <a:p>
            <a:pPr eaLnBrk="1" hangingPunct="1"/>
            <a:r>
              <a:rPr lang="en-US" altLang="en-US" smtClean="0"/>
              <a:t>Why is this a problem for a new generation of psychology majors?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t>Why is this a problem for a new generation of psychology majors?</a:t>
            </a:r>
          </a:p>
        </p:txBody>
      </p:sp>
      <p:sp>
        <p:nvSpPr>
          <p:cNvPr id="49155" name="Rectangle 3"/>
          <p:cNvSpPr>
            <a:spLocks noGrp="1" noChangeArrowheads="1"/>
          </p:cNvSpPr>
          <p:nvPr>
            <p:ph type="body" idx="1"/>
          </p:nvPr>
        </p:nvSpPr>
        <p:spPr/>
        <p:txBody>
          <a:bodyPr/>
          <a:lstStyle/>
          <a:p>
            <a:pPr eaLnBrk="1" hangingPunct="1"/>
            <a:r>
              <a:rPr lang="en-US" altLang="en-US" dirty="0" smtClean="0"/>
              <a:t>Very few of these purveyors of psychological knowledge have training in or an appreciation for the scientific method.</a:t>
            </a:r>
          </a:p>
          <a:p>
            <a:pPr eaLnBrk="1" hangingPunct="1"/>
            <a:r>
              <a:rPr lang="en-US" altLang="en-US" dirty="0" smtClean="0"/>
              <a:t>How do we know whether their ideas are correct or whether their “products” work?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en-US" smtClean="0"/>
              <a:t>Example: Subliminal Recordings</a:t>
            </a:r>
          </a:p>
        </p:txBody>
      </p:sp>
      <p:sp>
        <p:nvSpPr>
          <p:cNvPr id="50179" name="Rectangle 3"/>
          <p:cNvSpPr>
            <a:spLocks noGrp="1" noChangeArrowheads="1"/>
          </p:cNvSpPr>
          <p:nvPr>
            <p:ph type="body" idx="1"/>
          </p:nvPr>
        </p:nvSpPr>
        <p:spPr/>
        <p:txBody>
          <a:bodyPr/>
          <a:lstStyle/>
          <a:p>
            <a:pPr eaLnBrk="1" hangingPunct="1"/>
            <a:r>
              <a:rPr lang="en-US" altLang="en-US" smtClean="0"/>
              <a:t>Subliminal recordings contain recordings that are designed to help you achieve certain goals (e.g., lose weight, increase your confidence, quit smoking).</a:t>
            </a:r>
          </a:p>
          <a:p>
            <a:pPr eaLnBrk="1" hangingPunct="1"/>
            <a:r>
              <a:rPr lang="en-US" altLang="en-US" smtClean="0"/>
              <a:t>Typically, there are two “tracks” on these recordings.  One contains peaceful, soothing music.  The other contains a spoken message that is recorded at a low volume.  These messages are typically too quiet for you to detect consciously (“subliminal”).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mtClean="0"/>
              <a:t>Do they work?</a:t>
            </a:r>
          </a:p>
        </p:txBody>
      </p:sp>
      <p:sp>
        <p:nvSpPr>
          <p:cNvPr id="51203" name="Rectangle 3"/>
          <p:cNvSpPr>
            <a:spLocks noGrp="1" noChangeArrowheads="1"/>
          </p:cNvSpPr>
          <p:nvPr>
            <p:ph type="body" idx="1"/>
          </p:nvPr>
        </p:nvSpPr>
        <p:spPr/>
        <p:txBody>
          <a:bodyPr/>
          <a:lstStyle/>
          <a:p>
            <a:pPr eaLnBrk="1" hangingPunct="1"/>
            <a:r>
              <a:rPr lang="en-US" altLang="en-US" smtClean="0"/>
              <a:t>People who create and sell these recordings presumably do so because these recordings actually help people.</a:t>
            </a:r>
          </a:p>
          <a:p>
            <a:pPr eaLnBrk="1" hangingPunct="1"/>
            <a:r>
              <a:rPr lang="en-US" altLang="en-US" smtClean="0"/>
              <a:t>What kind of evidence is there that these recordings work?</a:t>
            </a:r>
          </a:p>
          <a:p>
            <a:pPr eaLnBrk="1" hangingPunct="1"/>
            <a:endParaRPr lang="en-US" altLang="en-US" smtClean="0"/>
          </a:p>
          <a:p>
            <a:pPr eaLnBrk="1" hangingPunct="1">
              <a:buFontTx/>
              <a:buNone/>
            </a:pPr>
            <a:endParaRPr lang="en-US" alt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t>Multimedia class exercise</a:t>
            </a:r>
          </a:p>
        </p:txBody>
      </p:sp>
      <p:sp>
        <p:nvSpPr>
          <p:cNvPr id="52227" name="Rectangle 3"/>
          <p:cNvSpPr>
            <a:spLocks noGrp="1" noChangeArrowheads="1"/>
          </p:cNvSpPr>
          <p:nvPr>
            <p:ph type="body" idx="1"/>
          </p:nvPr>
        </p:nvSpPr>
        <p:spPr/>
        <p:txBody>
          <a:bodyPr/>
          <a:lstStyle/>
          <a:p>
            <a:pPr eaLnBrk="1" hangingPunct="1"/>
            <a:r>
              <a:rPr lang="en-US" altLang="en-US" smtClean="0"/>
              <a:t>Let’s do a Google search on “subliminal recordings” and see what kind of information is available from sellers about the effectiveness of the products.</a:t>
            </a:r>
          </a:p>
          <a:p>
            <a:pPr eaLnBrk="1" hangingPunct="1"/>
            <a:endParaRPr lang="en-US" altLang="en-US" smtClean="0"/>
          </a:p>
          <a:p>
            <a:pPr eaLnBrk="1" hangingPunct="1"/>
            <a:r>
              <a:rPr lang="en-US" altLang="en-US" smtClean="0"/>
              <a:t>Two of the most popular sites:</a:t>
            </a:r>
          </a:p>
          <a:p>
            <a:pPr lvl="1" eaLnBrk="1" hangingPunct="1"/>
            <a:r>
              <a:rPr lang="en-US" altLang="en-US" smtClean="0"/>
              <a:t>hypnovision.com</a:t>
            </a:r>
          </a:p>
          <a:p>
            <a:pPr lvl="1" eaLnBrk="1" hangingPunct="1"/>
            <a:r>
              <a:rPr lang="en-US" altLang="en-US" smtClean="0"/>
              <a:t>subliminal-tapes.com</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5307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838200" y="838200"/>
            <a:ext cx="7620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400" i="1">
                <a:solidFill>
                  <a:srgbClr val="000000"/>
                </a:solidFill>
                <a:latin typeface="Arial Black" panose="020B0A04020102020204" pitchFamily="34" charset="0"/>
              </a:rPr>
              <a:t>FOR THOSE OF YOU SKEPTICS OUT THERE WHO WRITE </a:t>
            </a:r>
            <a:br>
              <a:rPr lang="en-US" altLang="en-US" sz="1400" i="1">
                <a:solidFill>
                  <a:srgbClr val="000000"/>
                </a:solidFill>
                <a:latin typeface="Arial Black" panose="020B0A04020102020204" pitchFamily="34" charset="0"/>
              </a:rPr>
            </a:br>
            <a:r>
              <a:rPr lang="en-US" altLang="en-US" sz="1400" i="1">
                <a:solidFill>
                  <a:srgbClr val="000000"/>
                </a:solidFill>
                <a:latin typeface="Arial Black" panose="020B0A04020102020204" pitchFamily="34" charset="0"/>
              </a:rPr>
              <a:t>THESE FAQ's </a:t>
            </a:r>
            <a:r>
              <a:rPr lang="en-US" altLang="en-US" sz="1400" i="1">
                <a:solidFill>
                  <a:srgbClr val="000000"/>
                </a:solidFill>
                <a:latin typeface="Arial" panose="020B0604020202020204" pitchFamily="34" charset="0"/>
                <a:cs typeface="Arial" panose="020B0604020202020204" pitchFamily="34" charset="0"/>
              </a:rPr>
              <a:t>(frequently asked questions) </a:t>
            </a:r>
            <a:endParaRPr lang="en-US" altLang="en-US" sz="1400">
              <a:solidFill>
                <a:srgbClr val="000000"/>
              </a:solidFill>
            </a:endParaRPr>
          </a:p>
          <a:p>
            <a:pPr eaLnBrk="1" hangingPunct="1">
              <a:spcBef>
                <a:spcPct val="50000"/>
              </a:spcBef>
            </a:pPr>
            <a:r>
              <a:rPr lang="en-US" altLang="en-US" sz="1400" i="1">
                <a:solidFill>
                  <a:srgbClr val="000000"/>
                </a:solidFill>
                <a:latin typeface="Arial Black" panose="020B0A04020102020204" pitchFamily="34" charset="0"/>
              </a:rPr>
              <a:t>1- "DO THE TAPES REALLY WORK?"</a:t>
            </a:r>
            <a:br>
              <a:rPr lang="en-US" altLang="en-US" sz="1400" i="1">
                <a:solidFill>
                  <a:srgbClr val="000000"/>
                </a:solidFill>
                <a:latin typeface="Arial Black" panose="020B0A04020102020204" pitchFamily="34" charset="0"/>
              </a:rPr>
            </a:br>
            <a:r>
              <a:rPr lang="en-US" altLang="en-US" sz="1400" i="1">
                <a:solidFill>
                  <a:srgbClr val="000000"/>
                </a:solidFill>
                <a:latin typeface="Arial" panose="020B0604020202020204" pitchFamily="34" charset="0"/>
                <a:cs typeface="Arial" panose="020B0604020202020204" pitchFamily="34" charset="0"/>
              </a:rPr>
              <a:t>THINK ABOUT IT... IF THE TAPES DIDN'T WORK WOULD YOU EXPECT ME TO SAY NO!</a:t>
            </a:r>
            <a:endParaRPr lang="en-US" altLang="en-US" sz="1400">
              <a:solidFill>
                <a:srgbClr val="000000"/>
              </a:solidFill>
            </a:endParaRPr>
          </a:p>
          <a:p>
            <a:pPr eaLnBrk="1" hangingPunct="1">
              <a:spcBef>
                <a:spcPct val="50000"/>
              </a:spcBef>
            </a:pPr>
            <a:endParaRPr lang="en-US" altLang="en-US" sz="1400" i="1">
              <a:solidFill>
                <a:srgbClr val="000000"/>
              </a:solidFill>
              <a:latin typeface="Arial Black" panose="020B0A04020102020204" pitchFamily="34" charset="0"/>
              <a:cs typeface="Arial" panose="020B0604020202020204" pitchFamily="34" charset="0"/>
            </a:endParaRPr>
          </a:p>
          <a:p>
            <a:pPr eaLnBrk="1" hangingPunct="1">
              <a:spcBef>
                <a:spcPct val="50000"/>
              </a:spcBef>
            </a:pPr>
            <a:r>
              <a:rPr lang="en-US" altLang="en-US" sz="1400" i="1">
                <a:solidFill>
                  <a:srgbClr val="000000"/>
                </a:solidFill>
                <a:latin typeface="Arial Black" panose="020B0A04020102020204" pitchFamily="34" charset="0"/>
                <a:cs typeface="Arial" panose="020B0604020202020204" pitchFamily="34" charset="0"/>
              </a:rPr>
              <a:t>HYPNOVISION TAPES CAN ONLY HELP PEOPLE WHO ARE OPEN MINDED, HAVE FAITH, TRUST, BELIEF, HOPE AND ARE WILLING TO TAKE A CHANCE IN LIFE WITHOUT ASKING FOOLISH &amp; STUPID HOLLYWOOD / TV TYPE QUESTIONS! FOR THOSE of YOU WHO BELIEVE IN The POWER of the MIND,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IN MAGICK, IN METAPHYSICS OR SPIRITUALITY...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No Explanation of How These Tapes Work Is Necessary!</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For those of you who DO NOT BELIEVE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NO EXPLANATION IS POSSIBLE!</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Close minded people, agnostics &amp; skeptics listen...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Our tapes are not for you!</a:t>
            </a:r>
            <a:endParaRPr lang="en-US" altLang="en-US" sz="1400" i="1">
              <a:solidFill>
                <a:srgbClr val="000000"/>
              </a:solidFill>
              <a:latin typeface="Arial" panose="020B0604020202020204" pitchFamily="34" charset="0"/>
              <a:cs typeface="Arial" panose="020B0604020202020204" pitchFamily="34" charset="0"/>
            </a:endParaRPr>
          </a:p>
          <a:p>
            <a:pPr eaLnBrk="1" hangingPunct="1">
              <a:spcBef>
                <a:spcPct val="50000"/>
              </a:spcBef>
            </a:pPr>
            <a:r>
              <a:rPr lang="en-US" altLang="en-US" sz="1400" i="1">
                <a:solidFill>
                  <a:srgbClr val="000000"/>
                </a:solidFill>
                <a:latin typeface="Arial Black" panose="020B0A04020102020204" pitchFamily="34" charset="0"/>
                <a:cs typeface="Arial" panose="020B0604020202020204" pitchFamily="34" charset="0"/>
              </a:rPr>
              <a:t>FOR THE REST OF YOU SEEKERS &amp; PEOPLE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ON THE PATH OF GROWTH &amp; ENLIGHTENMENT...</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I WILL NEVER DISCOURAGE THE ASKING OF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QUESTIONS BECAUSE THEY ARE MOSTLY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MEANINGFUL &amp; IMPORTANT TO YOU SO PLEASE... </a:t>
            </a:r>
            <a:br>
              <a:rPr lang="en-US" altLang="en-US" sz="1400" i="1">
                <a:solidFill>
                  <a:srgbClr val="000000"/>
                </a:solidFill>
                <a:latin typeface="Arial Black" panose="020B0A04020102020204" pitchFamily="34" charset="0"/>
                <a:cs typeface="Arial" panose="020B0604020202020204" pitchFamily="34" charset="0"/>
              </a:rPr>
            </a:br>
            <a:r>
              <a:rPr lang="en-US" altLang="en-US" sz="1400" i="1">
                <a:solidFill>
                  <a:srgbClr val="000000"/>
                </a:solidFill>
                <a:latin typeface="Arial Black" panose="020B0A04020102020204" pitchFamily="34" charset="0"/>
                <a:cs typeface="Arial" panose="020B0604020202020204" pitchFamily="34" charset="0"/>
              </a:rPr>
              <a:t>FEEL FREE IF THE NEED ARISES TO CONTACT ME: </a:t>
            </a:r>
            <a:br>
              <a:rPr lang="en-US" altLang="en-US" sz="1400" i="1">
                <a:solidFill>
                  <a:srgbClr val="000000"/>
                </a:solidFill>
                <a:latin typeface="Arial Black" panose="020B0A04020102020204" pitchFamily="34" charset="0"/>
                <a:cs typeface="Arial" panose="020B0604020202020204" pitchFamily="34" charset="0"/>
              </a:rPr>
            </a:br>
            <a:endParaRPr lang="en-US" altLang="en-US" sz="1400" i="1">
              <a:solidFill>
                <a:srgbClr val="000000"/>
              </a:solidFill>
              <a:latin typeface="Arial Black" panose="020B0A040201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8608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304800" y="827088"/>
            <a:ext cx="85344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600">
                <a:solidFill>
                  <a:srgbClr val="000000"/>
                </a:solidFill>
              </a:rPr>
              <a:t>Studied for exams while listening to Deep Relaxation. Found I could study for longer periods of time and experienced less anxiety during exams. I have been using the tapes for a relatively short time and I can notice clear positive shifts in my attitudes towards life and my problems. Stop Smoking, it’s worked! Prosperity, I now have sufficient income to support our needs. It was very tight before hand. </a:t>
            </a:r>
            <a:br>
              <a:rPr lang="en-US" altLang="en-US" sz="1600">
                <a:solidFill>
                  <a:srgbClr val="000000"/>
                </a:solidFill>
              </a:rPr>
            </a:br>
            <a:r>
              <a:rPr lang="en-US" altLang="en-US" sz="1600" i="1">
                <a:solidFill>
                  <a:srgbClr val="000000"/>
                </a:solidFill>
              </a:rPr>
              <a:t>L Wood</a:t>
            </a:r>
            <a:r>
              <a:rPr lang="en-US" altLang="en-US" sz="1600">
                <a:solidFill>
                  <a:srgbClr val="000000"/>
                </a:solidFill>
              </a:rPr>
              <a:t> </a:t>
            </a:r>
          </a:p>
          <a:p>
            <a:pPr algn="ctr" eaLnBrk="1" hangingPunct="1"/>
            <a:endParaRPr lang="en-US" altLang="en-US" sz="1600">
              <a:solidFill>
                <a:srgbClr val="000000"/>
              </a:solidFill>
            </a:endParaRPr>
          </a:p>
          <a:p>
            <a:pPr algn="ctr"/>
            <a:r>
              <a:rPr lang="en-US" altLang="en-US" sz="1600">
                <a:solidFill>
                  <a:srgbClr val="000000"/>
                </a:solidFill>
              </a:rPr>
              <a:t>I bought Weight Control because over winter I had added a couple of kilos. I have since lost that weight and I have also lost the desire to eat much of the sweet food I was before. I also bought Attracting Infinite Riches. Since then my job has gone from 2 days a week casual labour to joint supervisor! Keep up the good work. </a:t>
            </a:r>
            <a:br>
              <a:rPr lang="en-US" altLang="en-US" sz="1600">
                <a:solidFill>
                  <a:srgbClr val="000000"/>
                </a:solidFill>
              </a:rPr>
            </a:br>
            <a:r>
              <a:rPr lang="en-US" altLang="en-US" sz="1600" i="1">
                <a:solidFill>
                  <a:srgbClr val="000000"/>
                </a:solidFill>
              </a:rPr>
              <a:t>E Little</a:t>
            </a:r>
            <a:r>
              <a:rPr lang="en-US" altLang="en-US" sz="1600">
                <a:solidFill>
                  <a:srgbClr val="000000"/>
                </a:solidFill>
              </a:rPr>
              <a:t> </a:t>
            </a:r>
          </a:p>
          <a:p>
            <a:pPr algn="ctr"/>
            <a:endParaRPr lang="en-US" altLang="en-US" sz="1600">
              <a:solidFill>
                <a:srgbClr val="000000"/>
              </a:solidFill>
            </a:endParaRPr>
          </a:p>
          <a:p>
            <a:pPr algn="ctr"/>
            <a:r>
              <a:rPr lang="en-US" altLang="en-US" sz="1600">
                <a:solidFill>
                  <a:srgbClr val="000000"/>
                </a:solidFill>
              </a:rPr>
              <a:t>Your tapes are fantastic! I have Self Confidence and noticed the change on an inner level after about a week. Now my mum uses them as well (she bought her own!) and I’m ready to try some new ones. Thank you. </a:t>
            </a:r>
            <a:br>
              <a:rPr lang="en-US" altLang="en-US" sz="1600">
                <a:solidFill>
                  <a:srgbClr val="000000"/>
                </a:solidFill>
              </a:rPr>
            </a:br>
            <a:r>
              <a:rPr lang="en-US" altLang="en-US" sz="1600" i="1">
                <a:solidFill>
                  <a:srgbClr val="000000"/>
                </a:solidFill>
              </a:rPr>
              <a:t>L Wheeler, Qld</a:t>
            </a:r>
            <a:r>
              <a:rPr lang="en-US" altLang="en-US" sz="1600">
                <a:solidFill>
                  <a:srgbClr val="000000"/>
                </a:solidFill>
              </a:rPr>
              <a:t> </a:t>
            </a:r>
          </a:p>
          <a:p>
            <a:pPr algn="ctr"/>
            <a:endParaRPr lang="en-US" altLang="en-US" sz="1600">
              <a:solidFill>
                <a:srgbClr val="000000"/>
              </a:solidFill>
            </a:endParaRPr>
          </a:p>
          <a:p>
            <a:pPr algn="ctr"/>
            <a:r>
              <a:rPr lang="en-US" altLang="en-US" sz="1600">
                <a:solidFill>
                  <a:srgbClr val="000000"/>
                </a:solidFill>
              </a:rPr>
              <a:t>I have been using several tapes for almost a year now and have found them to be most effective. They help you to understand that you can change your mind literally -- and keep it that way. Peak Performance, Memory, Concentration and Joy of Learning are stand out performers and I would not hesitate in recommending them to anyone, regardless of age. Thank you Alphasonics! </a:t>
            </a:r>
            <a:br>
              <a:rPr lang="en-US" altLang="en-US" sz="1600">
                <a:solidFill>
                  <a:srgbClr val="000000"/>
                </a:solidFill>
              </a:rPr>
            </a:br>
            <a:r>
              <a:rPr lang="en-US" altLang="en-US" sz="1600" i="1">
                <a:solidFill>
                  <a:srgbClr val="000000"/>
                </a:solidFill>
              </a:rPr>
              <a:t>Steve O'Connor, NSW</a:t>
            </a:r>
            <a:r>
              <a:rPr lang="en-US" altLang="en-US" sz="1600">
                <a:solidFill>
                  <a:srgbClr val="000000"/>
                </a:solidFill>
              </a:rPr>
              <a:t> </a:t>
            </a:r>
          </a:p>
          <a:p>
            <a:pPr algn="ctr"/>
            <a:endParaRPr lang="en-US" altLang="en-US" sz="1600">
              <a:solidFill>
                <a:srgbClr val="00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t>What are the limitations of these methods?</a:t>
            </a:r>
          </a:p>
        </p:txBody>
      </p:sp>
      <p:sp>
        <p:nvSpPr>
          <p:cNvPr id="106499" name="Rectangle 3"/>
          <p:cNvSpPr>
            <a:spLocks noGrp="1" noChangeArrowheads="1"/>
          </p:cNvSpPr>
          <p:nvPr>
            <p:ph type="body" idx="1"/>
          </p:nvPr>
        </p:nvSpPr>
        <p:spPr/>
        <p:txBody>
          <a:bodyPr/>
          <a:lstStyle/>
          <a:p>
            <a:pPr eaLnBrk="1" hangingPunct="1"/>
            <a:r>
              <a:rPr lang="en-US" altLang="en-US" sz="1600" b="1" smtClean="0"/>
              <a:t>Confirmation bias</a:t>
            </a:r>
            <a:r>
              <a:rPr lang="en-US" altLang="en-US" sz="1600" smtClean="0"/>
              <a:t>: </a:t>
            </a:r>
          </a:p>
          <a:p>
            <a:pPr lvl="1" eaLnBrk="1" hangingPunct="1"/>
            <a:r>
              <a:rPr lang="en-US" altLang="en-US" sz="1400" smtClean="0">
                <a:solidFill>
                  <a:srgbClr val="EAEAEA"/>
                </a:solidFill>
              </a:rPr>
              <a:t>testimonial evidence generally doesn’t include dissatisfied customers. The expectations that customers have concerning the tapes may influence their perceived effectiveness.  There is no evidence on these sites that this kind of consideration has been taken into account.</a:t>
            </a:r>
          </a:p>
          <a:p>
            <a:pPr eaLnBrk="1" hangingPunct="1"/>
            <a:r>
              <a:rPr lang="en-US" altLang="en-US" sz="1600" b="1" smtClean="0"/>
              <a:t>Amount of information</a:t>
            </a:r>
            <a:r>
              <a:rPr lang="en-US" altLang="en-US" sz="1600" smtClean="0"/>
              <a:t>:  </a:t>
            </a:r>
          </a:p>
          <a:p>
            <a:pPr lvl="1" eaLnBrk="1" hangingPunct="1"/>
            <a:r>
              <a:rPr lang="en-US" altLang="en-US" sz="1400" smtClean="0">
                <a:solidFill>
                  <a:srgbClr val="EAEAEA"/>
                </a:solidFill>
              </a:rPr>
              <a:t>unknown</a:t>
            </a:r>
          </a:p>
          <a:p>
            <a:pPr eaLnBrk="1" hangingPunct="1"/>
            <a:r>
              <a:rPr lang="en-US" altLang="en-US" sz="1600" b="1" smtClean="0"/>
              <a:t>Expectations</a:t>
            </a:r>
            <a:r>
              <a:rPr lang="en-US" altLang="en-US" sz="1600" smtClean="0"/>
              <a:t>: </a:t>
            </a:r>
            <a:r>
              <a:rPr lang="en-US" altLang="en-US" sz="1600" b="1" smtClean="0"/>
              <a:t>Base rates/comparison</a:t>
            </a:r>
            <a:r>
              <a:rPr lang="en-US" altLang="en-US" sz="1600" smtClean="0"/>
              <a:t>:  </a:t>
            </a:r>
          </a:p>
          <a:p>
            <a:pPr lvl="1" eaLnBrk="1" hangingPunct="1"/>
            <a:r>
              <a:rPr lang="en-US" altLang="en-US" sz="1400" smtClean="0">
                <a:solidFill>
                  <a:srgbClr val="EAEAEA"/>
                </a:solidFill>
              </a:rPr>
              <a:t>We don’t know what happens to people if the message isn’t really in the recording</a:t>
            </a:r>
          </a:p>
          <a:p>
            <a:pPr eaLnBrk="1" hangingPunct="1"/>
            <a:r>
              <a:rPr lang="en-US" altLang="en-US" sz="1600" b="1" smtClean="0"/>
              <a:t>Feels good = Truth</a:t>
            </a:r>
            <a:r>
              <a:rPr lang="en-US" altLang="en-US" sz="1600" smtClean="0"/>
              <a:t>: </a:t>
            </a:r>
          </a:p>
          <a:p>
            <a:pPr lvl="1" eaLnBrk="1" hangingPunct="1"/>
            <a:r>
              <a:rPr lang="en-US" altLang="en-US" sz="1400" smtClean="0">
                <a:solidFill>
                  <a:srgbClr val="EAEAEA"/>
                </a:solidFill>
              </a:rPr>
              <a:t>It probably makes people who make and buy these tapes feel good to think that they work.  This might lead them to assume the tapes really work, regardless of whether they do.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64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64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64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mtClean="0"/>
              <a:t>What are the limitations of these methods?</a:t>
            </a:r>
          </a:p>
        </p:txBody>
      </p:sp>
      <p:sp>
        <p:nvSpPr>
          <p:cNvPr id="99331" name="Rectangle 3"/>
          <p:cNvSpPr>
            <a:spLocks noGrp="1" noChangeArrowheads="1"/>
          </p:cNvSpPr>
          <p:nvPr>
            <p:ph type="body" idx="1"/>
          </p:nvPr>
        </p:nvSpPr>
        <p:spPr/>
        <p:txBody>
          <a:bodyPr/>
          <a:lstStyle/>
          <a:p>
            <a:pPr eaLnBrk="1" hangingPunct="1"/>
            <a:r>
              <a:rPr lang="en-US" altLang="en-US" sz="1600" b="1" smtClean="0"/>
              <a:t>Confirmation bias</a:t>
            </a:r>
            <a:r>
              <a:rPr lang="en-US" altLang="en-US" sz="1600" smtClean="0"/>
              <a:t>: </a:t>
            </a:r>
          </a:p>
          <a:p>
            <a:pPr lvl="1" eaLnBrk="1" hangingPunct="1"/>
            <a:r>
              <a:rPr lang="en-US" altLang="en-US" sz="1400" smtClean="0"/>
              <a:t>testimonial evidence generally doesn’t include dissatisfied customers. The expectations that customers have concerning the tapes may influence their perceived effectiveness.  There is no evidence on these sites that this kind of consideration has been taken into account.</a:t>
            </a:r>
          </a:p>
          <a:p>
            <a:pPr eaLnBrk="1" hangingPunct="1"/>
            <a:r>
              <a:rPr lang="en-US" altLang="en-US" sz="1600" b="1" smtClean="0"/>
              <a:t>Amount of information</a:t>
            </a:r>
            <a:r>
              <a:rPr lang="en-US" altLang="en-US" sz="1600" smtClean="0"/>
              <a:t>:  </a:t>
            </a:r>
          </a:p>
          <a:p>
            <a:pPr lvl="1" eaLnBrk="1" hangingPunct="1"/>
            <a:r>
              <a:rPr lang="en-US" altLang="en-US" sz="1400" smtClean="0"/>
              <a:t>unknown</a:t>
            </a:r>
          </a:p>
          <a:p>
            <a:pPr eaLnBrk="1" hangingPunct="1"/>
            <a:r>
              <a:rPr lang="en-US" altLang="en-US" sz="1600" b="1" smtClean="0"/>
              <a:t>Expectations</a:t>
            </a:r>
            <a:r>
              <a:rPr lang="en-US" altLang="en-US" sz="1600" smtClean="0"/>
              <a:t>: </a:t>
            </a:r>
            <a:r>
              <a:rPr lang="en-US" altLang="en-US" sz="1600" b="1" smtClean="0"/>
              <a:t>Base rates/comparison</a:t>
            </a:r>
            <a:r>
              <a:rPr lang="en-US" altLang="en-US" sz="1600" smtClean="0"/>
              <a:t>:  </a:t>
            </a:r>
          </a:p>
          <a:p>
            <a:pPr lvl="1" eaLnBrk="1" hangingPunct="1"/>
            <a:r>
              <a:rPr lang="en-US" altLang="en-US" sz="1400" smtClean="0"/>
              <a:t>We don’t know what happens to people if the message isn’t really in the recording</a:t>
            </a:r>
          </a:p>
          <a:p>
            <a:pPr eaLnBrk="1" hangingPunct="1"/>
            <a:r>
              <a:rPr lang="en-US" altLang="en-US" sz="1600" b="1" smtClean="0"/>
              <a:t>Feels good = Truth</a:t>
            </a:r>
            <a:r>
              <a:rPr lang="en-US" altLang="en-US" sz="1600" smtClean="0"/>
              <a:t>: </a:t>
            </a:r>
          </a:p>
          <a:p>
            <a:pPr lvl="1" eaLnBrk="1" hangingPunct="1"/>
            <a:r>
              <a:rPr lang="en-US" altLang="en-US" sz="1400" smtClean="0"/>
              <a:t>It probably makes people who make and buy these tapes feel good to think that they work.  This might lead them to assume the tapes really work, regardless of whether they do.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3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3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33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933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93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seemingly pseudo-scientific need to be pseudo-scientific?</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6900" y="2133600"/>
            <a:ext cx="5410200" cy="4142716"/>
          </a:xfrm>
          <a:prstGeom prst="rect">
            <a:avLst/>
          </a:prstGeom>
        </p:spPr>
      </p:pic>
    </p:spTree>
    <p:extLst>
      <p:ext uri="{BB962C8B-B14F-4D97-AF65-F5344CB8AC3E}">
        <p14:creationId xmlns:p14="http://schemas.microsoft.com/office/powerpoint/2010/main" val="10051727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mtClean="0"/>
              <a:t>Horoscope Demonstration</a:t>
            </a:r>
          </a:p>
        </p:txBody>
      </p:sp>
      <p:sp>
        <p:nvSpPr>
          <p:cNvPr id="60419" name="Rectangle 3"/>
          <p:cNvSpPr>
            <a:spLocks noGrp="1" noChangeArrowheads="1"/>
          </p:cNvSpPr>
          <p:nvPr>
            <p:ph type="body" idx="1"/>
          </p:nvPr>
        </p:nvSpPr>
        <p:spPr/>
        <p:txBody>
          <a:bodyPr/>
          <a:lstStyle/>
          <a:p>
            <a:pPr eaLnBrk="1" hangingPunct="1"/>
            <a:r>
              <a:rPr lang="en-US" altLang="en-US" sz="1800" smtClean="0"/>
              <a:t>Aries	    		21 March – 20 April</a:t>
            </a:r>
          </a:p>
          <a:p>
            <a:pPr eaLnBrk="1" hangingPunct="1"/>
            <a:r>
              <a:rPr lang="en-US" altLang="en-US" sz="1800" smtClean="0"/>
              <a:t>Taurus	    	21 April – 21 May</a:t>
            </a:r>
          </a:p>
          <a:p>
            <a:pPr eaLnBrk="1" hangingPunct="1"/>
            <a:r>
              <a:rPr lang="en-US" altLang="en-US" sz="1800" smtClean="0"/>
              <a:t>Gemini	    	22 May – 21 June</a:t>
            </a:r>
          </a:p>
          <a:p>
            <a:pPr eaLnBrk="1" hangingPunct="1"/>
            <a:r>
              <a:rPr lang="en-US" altLang="en-US" sz="1800" smtClean="0"/>
              <a:t>Cancer	    	22 June – 22 July</a:t>
            </a:r>
          </a:p>
          <a:p>
            <a:pPr eaLnBrk="1" hangingPunct="1"/>
            <a:r>
              <a:rPr lang="en-US" altLang="en-US" sz="1800" smtClean="0"/>
              <a:t>Leo	    		23 July – 22 August</a:t>
            </a:r>
          </a:p>
          <a:p>
            <a:pPr eaLnBrk="1" hangingPunct="1"/>
            <a:r>
              <a:rPr lang="en-US" altLang="en-US" sz="1800" smtClean="0"/>
              <a:t>Virgo	    	23 August – 23 September</a:t>
            </a:r>
          </a:p>
          <a:p>
            <a:pPr eaLnBrk="1" hangingPunct="1"/>
            <a:r>
              <a:rPr lang="en-US" altLang="en-US" sz="1800" smtClean="0"/>
              <a:t>Libra	    		24 September – 23 October</a:t>
            </a:r>
          </a:p>
          <a:p>
            <a:pPr eaLnBrk="1" hangingPunct="1"/>
            <a:r>
              <a:rPr lang="en-US" altLang="en-US" sz="1800" smtClean="0"/>
              <a:t>Scorpio	    	24 October – 22 November</a:t>
            </a:r>
          </a:p>
          <a:p>
            <a:pPr eaLnBrk="1" hangingPunct="1"/>
            <a:r>
              <a:rPr lang="en-US" altLang="en-US" sz="1800" smtClean="0"/>
              <a:t>Sagittarius	    	23 November – 21 December</a:t>
            </a:r>
          </a:p>
          <a:p>
            <a:pPr eaLnBrk="1" hangingPunct="1"/>
            <a:r>
              <a:rPr lang="en-US" altLang="en-US" sz="1800" smtClean="0"/>
              <a:t>Capricorn	    	22 December – 20 January</a:t>
            </a:r>
          </a:p>
          <a:p>
            <a:pPr eaLnBrk="1" hangingPunct="1"/>
            <a:r>
              <a:rPr lang="en-US" altLang="en-US" sz="1800" smtClean="0"/>
              <a:t>Aquarius	    	21 January – 19 February</a:t>
            </a:r>
          </a:p>
          <a:p>
            <a:pPr eaLnBrk="1" hangingPunct="1"/>
            <a:r>
              <a:rPr lang="en-US" altLang="en-US" sz="1800" smtClean="0"/>
              <a:t>Pisces	    	20 February – 20 March</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smtClean="0"/>
              <a:t>Cautions about “science”: Science as a Process versus Science as an Ideal</a:t>
            </a:r>
          </a:p>
        </p:txBody>
      </p:sp>
      <p:sp>
        <p:nvSpPr>
          <p:cNvPr id="61443" name="Rectangle 3"/>
          <p:cNvSpPr>
            <a:spLocks noGrp="1" noChangeArrowheads="1"/>
          </p:cNvSpPr>
          <p:nvPr>
            <p:ph type="body" idx="1"/>
          </p:nvPr>
        </p:nvSpPr>
        <p:spPr/>
        <p:txBody>
          <a:bodyPr/>
          <a:lstStyle/>
          <a:p>
            <a:pPr eaLnBrk="1" hangingPunct="1"/>
            <a:r>
              <a:rPr lang="en-US" altLang="en-US" sz="1800" smtClean="0"/>
              <a:t>Obviously, people who are using the scientific method suffer from many of the problems we’ve described.</a:t>
            </a:r>
          </a:p>
          <a:p>
            <a:pPr eaLnBrk="1" hangingPunct="1"/>
            <a:r>
              <a:rPr lang="en-US" altLang="en-US" sz="1800" smtClean="0"/>
              <a:t>The scientific process is an </a:t>
            </a:r>
            <a:r>
              <a:rPr lang="en-US" altLang="en-US" sz="1800" i="1" smtClean="0"/>
              <a:t>ideal</a:t>
            </a:r>
            <a:r>
              <a:rPr lang="en-US" altLang="en-US" sz="1800" smtClean="0"/>
              <a:t>; one that we strive to achieve, but do not necessarily achieve.</a:t>
            </a:r>
          </a:p>
          <a:p>
            <a:pPr eaLnBrk="1" hangingPunct="1"/>
            <a:r>
              <a:rPr lang="en-US" altLang="en-US" sz="1800" smtClean="0"/>
              <a:t>The onus is on </a:t>
            </a:r>
            <a:r>
              <a:rPr lang="en-US" altLang="en-US" sz="1800" i="1" smtClean="0"/>
              <a:t>you</a:t>
            </a:r>
            <a:r>
              <a:rPr lang="en-US" altLang="en-US" sz="1800" smtClean="0"/>
              <a:t> to be able to separate good science from pseudo-science.  (In taking this course, I hope you’ll learn how to make these distinctions.)</a:t>
            </a:r>
          </a:p>
          <a:p>
            <a:pPr eaLnBrk="1" hangingPunct="1"/>
            <a:endParaRPr lang="en-US" altLang="en-US" sz="18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808080"/>
      </a:dk1>
      <a:lt1>
        <a:srgbClr val="CCECFF"/>
      </a:lt1>
      <a:dk2>
        <a:srgbClr val="000099"/>
      </a:dk2>
      <a:lt2>
        <a:srgbClr val="CCECFF"/>
      </a:lt2>
      <a:accent1>
        <a:srgbClr val="00CC99"/>
      </a:accent1>
      <a:accent2>
        <a:srgbClr val="3333CC"/>
      </a:accent2>
      <a:accent3>
        <a:srgbClr val="AAAACA"/>
      </a:accent3>
      <a:accent4>
        <a:srgbClr val="AEC9DA"/>
      </a:accent4>
      <a:accent5>
        <a:srgbClr val="AAE2CA"/>
      </a:accent5>
      <a:accent6>
        <a:srgbClr val="2D2DB9"/>
      </a:accent6>
      <a:hlink>
        <a:srgbClr val="CCCCFF"/>
      </a:hlink>
      <a:folHlink>
        <a:srgbClr val="B2B2B2"/>
      </a:folHlink>
    </a:clrScheme>
    <a:fontScheme name="Default Design">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10074</TotalTime>
  <Words>2588</Words>
  <Application>Microsoft Office PowerPoint</Application>
  <PresentationFormat>On-screen Show (4:3)</PresentationFormat>
  <Paragraphs>318</Paragraphs>
  <Slides>60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Arial Black</vt:lpstr>
      <vt:lpstr>Lucida Sans Unicode</vt:lpstr>
      <vt:lpstr>Palatino Linotype</vt:lpstr>
      <vt:lpstr>Times New Roman</vt:lpstr>
      <vt:lpstr>Default Design</vt:lpstr>
      <vt:lpstr>PowerPoint Presentation</vt:lpstr>
      <vt:lpstr>PowerPoint Presentation</vt:lpstr>
      <vt:lpstr>Why Do We Need the Scientific Method in Order to Study Personality? </vt:lpstr>
      <vt:lpstr>Class Exercise</vt:lpstr>
      <vt:lpstr>PowerPoint Presentation</vt:lpstr>
      <vt:lpstr>Group Heads</vt:lpstr>
      <vt:lpstr>PowerPoint Presentation</vt:lpstr>
      <vt:lpstr>Group Tails</vt:lpstr>
      <vt:lpstr>PowerPoint Presentation</vt:lpstr>
      <vt:lpstr>Characteristics of Josh</vt:lpstr>
      <vt:lpstr>Now</vt:lpstr>
      <vt:lpstr>Now</vt:lpstr>
      <vt:lpstr>Four Limitations of Personal Experience</vt:lpstr>
      <vt:lpstr>Four Limitations of Personal Experience</vt:lpstr>
      <vt:lpstr>Four Limitations of Personal Experience</vt:lpstr>
      <vt:lpstr>Four Limitations of Personal Experience</vt:lpstr>
      <vt:lpstr>The Dangers of CHC</vt:lpstr>
      <vt:lpstr>The Dangers of Bread</vt:lpstr>
      <vt:lpstr>Four Limitations of Personal Experience</vt:lpstr>
      <vt:lpstr>Example</vt:lpstr>
      <vt:lpstr>Example</vt:lpstr>
      <vt:lpstr>PowerPoint Presentation</vt:lpstr>
      <vt:lpstr>PowerPoint Presentation</vt:lpstr>
      <vt:lpstr>Four Limitations of Personal Experience</vt:lpstr>
      <vt:lpstr>How do these propositions “feel” to you?</vt:lpstr>
      <vt:lpstr>PowerPoint Presentation</vt:lpstr>
      <vt:lpstr>PowerPoint Presentation</vt:lpstr>
      <vt:lpstr>PowerPoint Presentation</vt:lpstr>
      <vt:lpstr>Interim Summary</vt:lpstr>
      <vt:lpstr>Why are these “limitations?”</vt:lpstr>
      <vt:lpstr>1. The Wrong Answer</vt:lpstr>
      <vt:lpstr>2. Why the Process is not Self-correcting</vt:lpstr>
      <vt:lpstr>PowerPoint Presentation</vt:lpstr>
      <vt:lpstr>The Scientific Method</vt:lpstr>
      <vt:lpstr>Systematic</vt:lpstr>
      <vt:lpstr>How is the process self-correcting?</vt:lpstr>
      <vt:lpstr>How is the process self-correcting?</vt:lpstr>
      <vt:lpstr>How is the process self-correcting?</vt:lpstr>
      <vt:lpstr>How is the process self-correcting?</vt:lpstr>
      <vt:lpstr>PowerPoint Presentation</vt:lpstr>
      <vt:lpstr>How is the process self-correcting?</vt:lpstr>
      <vt:lpstr>PowerPoint Presentation</vt:lpstr>
      <vt:lpstr>How is the process self-correcting?</vt:lpstr>
      <vt:lpstr>Two caveats concerning “science”</vt:lpstr>
      <vt:lpstr>Two caveats concerning “science”</vt:lpstr>
      <vt:lpstr>Science and Pseudo-science</vt:lpstr>
      <vt:lpstr>Science and Pseudo-science</vt:lpstr>
      <vt:lpstr>Why is this a problem for a new generation of psychology majors?</vt:lpstr>
      <vt:lpstr>Example: Subliminal Recordings</vt:lpstr>
      <vt:lpstr>Do they work?</vt:lpstr>
      <vt:lpstr>Multimedia class exercise</vt:lpstr>
      <vt:lpstr>PowerPoint Presentation</vt:lpstr>
      <vt:lpstr>PowerPoint Presentation</vt:lpstr>
      <vt:lpstr>PowerPoint Presentation</vt:lpstr>
      <vt:lpstr>PowerPoint Presentation</vt:lpstr>
      <vt:lpstr>What are the limitations of these methods?</vt:lpstr>
      <vt:lpstr>What are the limitations of these methods?</vt:lpstr>
      <vt:lpstr>Do seemingly pseudo-scientific need to be pseudo-scientific?</vt:lpstr>
      <vt:lpstr>Horoscope Demonstration</vt:lpstr>
      <vt:lpstr>Cautions about “science”: Science as a Process versus Science as an Ideal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242</dc:title>
  <dc:creator>Psychology UIC</dc:creator>
  <cp:lastModifiedBy>R. Chris Fraley</cp:lastModifiedBy>
  <cp:revision>69</cp:revision>
  <dcterms:created xsi:type="dcterms:W3CDTF">2002-01-03T20:53:00Z</dcterms:created>
  <dcterms:modified xsi:type="dcterms:W3CDTF">2015-09-01T19:55:34Z</dcterms:modified>
</cp:coreProperties>
</file>