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22" r:id="rId3"/>
    <p:sldId id="283" r:id="rId4"/>
    <p:sldId id="325" r:id="rId5"/>
    <p:sldId id="285" r:id="rId6"/>
    <p:sldId id="286"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20" r:id="rId33"/>
    <p:sldId id="314" r:id="rId34"/>
    <p:sldId id="315" r:id="rId35"/>
    <p:sldId id="321" r:id="rId36"/>
    <p:sldId id="324" r:id="rId37"/>
    <p:sldId id="316" r:id="rId38"/>
    <p:sldId id="317" r:id="rId39"/>
    <p:sldId id="318" r:id="rId40"/>
    <p:sldId id="319" r:id="rId41"/>
    <p:sldId id="323" r:id="rId4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0066FF"/>
    <a:srgbClr val="33CC33"/>
    <a:srgbClr val="FFFF66"/>
    <a:srgbClr val="FF6600"/>
    <a:srgbClr val="FF0000"/>
    <a:srgbClr val="0000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autoAdjust="0"/>
    <p:restoredTop sz="94626" autoAdjust="0"/>
  </p:normalViewPr>
  <p:slideViewPr>
    <p:cSldViewPr showGuides="1">
      <p:cViewPr varScale="1">
        <p:scale>
          <a:sx n="98" d="100"/>
          <a:sy n="98" d="100"/>
        </p:scale>
        <p:origin x="384" y="90"/>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5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A03766D-C72F-464B-9DCF-70ACE1B318E5}" type="slidenum">
              <a:rPr lang="en-US" altLang="en-US"/>
              <a:pPr>
                <a:defRPr/>
              </a:pPr>
              <a:t>‹#›</a:t>
            </a:fld>
            <a:endParaRPr lang="en-US" altLang="en-US"/>
          </a:p>
        </p:txBody>
      </p:sp>
    </p:spTree>
    <p:extLst>
      <p:ext uri="{BB962C8B-B14F-4D97-AF65-F5344CB8AC3E}">
        <p14:creationId xmlns:p14="http://schemas.microsoft.com/office/powerpoint/2010/main" val="2665389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3EE33B5-F36A-46A2-9B1F-E33D3DC29C82}" type="slidenum">
              <a:rPr lang="en-US" altLang="en-US"/>
              <a:pPr>
                <a:defRPr/>
              </a:pPr>
              <a:t>‹#›</a:t>
            </a:fld>
            <a:endParaRPr lang="en-US" altLang="en-US"/>
          </a:p>
        </p:txBody>
      </p:sp>
    </p:spTree>
    <p:extLst>
      <p:ext uri="{BB962C8B-B14F-4D97-AF65-F5344CB8AC3E}">
        <p14:creationId xmlns:p14="http://schemas.microsoft.com/office/powerpoint/2010/main" val="557317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BAE718A-BFED-4DCF-89EB-976BA594A3D5}" type="slidenum">
              <a:rPr lang="en-US" altLang="en-US"/>
              <a:pPr>
                <a:defRPr/>
              </a:pPr>
              <a:t>‹#›</a:t>
            </a:fld>
            <a:endParaRPr lang="en-US" altLang="en-US"/>
          </a:p>
        </p:txBody>
      </p:sp>
    </p:spTree>
    <p:extLst>
      <p:ext uri="{BB962C8B-B14F-4D97-AF65-F5344CB8AC3E}">
        <p14:creationId xmlns:p14="http://schemas.microsoft.com/office/powerpoint/2010/main" val="3433962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FA33DAB-05D7-452F-A250-D229358357BA}" type="slidenum">
              <a:rPr lang="en-US" altLang="en-US"/>
              <a:pPr>
                <a:defRPr/>
              </a:pPr>
              <a:t>‹#›</a:t>
            </a:fld>
            <a:endParaRPr lang="en-US" altLang="en-US"/>
          </a:p>
        </p:txBody>
      </p:sp>
    </p:spTree>
    <p:extLst>
      <p:ext uri="{BB962C8B-B14F-4D97-AF65-F5344CB8AC3E}">
        <p14:creationId xmlns:p14="http://schemas.microsoft.com/office/powerpoint/2010/main" val="2803555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63C48FD-18B9-43B9-A7AF-CDCD93FC6536}" type="slidenum">
              <a:rPr lang="en-US" altLang="en-US"/>
              <a:pPr>
                <a:defRPr/>
              </a:pPr>
              <a:t>‹#›</a:t>
            </a:fld>
            <a:endParaRPr lang="en-US" altLang="en-US"/>
          </a:p>
        </p:txBody>
      </p:sp>
    </p:spTree>
    <p:extLst>
      <p:ext uri="{BB962C8B-B14F-4D97-AF65-F5344CB8AC3E}">
        <p14:creationId xmlns:p14="http://schemas.microsoft.com/office/powerpoint/2010/main" val="2633682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B5604C9-0C4E-4D73-94A9-C8773F40E347}" type="slidenum">
              <a:rPr lang="en-US" altLang="en-US"/>
              <a:pPr>
                <a:defRPr/>
              </a:pPr>
              <a:t>‹#›</a:t>
            </a:fld>
            <a:endParaRPr lang="en-US" altLang="en-US"/>
          </a:p>
        </p:txBody>
      </p:sp>
    </p:spTree>
    <p:extLst>
      <p:ext uri="{BB962C8B-B14F-4D97-AF65-F5344CB8AC3E}">
        <p14:creationId xmlns:p14="http://schemas.microsoft.com/office/powerpoint/2010/main" val="3242619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05CD0AA4-0F83-4C4D-9900-0CB7A6F70FC7}" type="slidenum">
              <a:rPr lang="en-US" altLang="en-US"/>
              <a:pPr>
                <a:defRPr/>
              </a:pPr>
              <a:t>‹#›</a:t>
            </a:fld>
            <a:endParaRPr lang="en-US" altLang="en-US"/>
          </a:p>
        </p:txBody>
      </p:sp>
    </p:spTree>
    <p:extLst>
      <p:ext uri="{BB962C8B-B14F-4D97-AF65-F5344CB8AC3E}">
        <p14:creationId xmlns:p14="http://schemas.microsoft.com/office/powerpoint/2010/main" val="1181936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50ECE845-9E81-4EB9-AC66-FB9C6D9685A1}" type="slidenum">
              <a:rPr lang="en-US" altLang="en-US"/>
              <a:pPr>
                <a:defRPr/>
              </a:pPr>
              <a:t>‹#›</a:t>
            </a:fld>
            <a:endParaRPr lang="en-US" altLang="en-US"/>
          </a:p>
        </p:txBody>
      </p:sp>
    </p:spTree>
    <p:extLst>
      <p:ext uri="{BB962C8B-B14F-4D97-AF65-F5344CB8AC3E}">
        <p14:creationId xmlns:p14="http://schemas.microsoft.com/office/powerpoint/2010/main" val="770309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4AC9A04-CFF6-48BB-98FD-4E54D1AE2620}" type="slidenum">
              <a:rPr lang="en-US" altLang="en-US"/>
              <a:pPr>
                <a:defRPr/>
              </a:pPr>
              <a:t>‹#›</a:t>
            </a:fld>
            <a:endParaRPr lang="en-US" altLang="en-US"/>
          </a:p>
        </p:txBody>
      </p:sp>
    </p:spTree>
    <p:extLst>
      <p:ext uri="{BB962C8B-B14F-4D97-AF65-F5344CB8AC3E}">
        <p14:creationId xmlns:p14="http://schemas.microsoft.com/office/powerpoint/2010/main" val="3644012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568CC61-E89A-4849-AD30-D5FE26D359D0}" type="slidenum">
              <a:rPr lang="en-US" altLang="en-US"/>
              <a:pPr>
                <a:defRPr/>
              </a:pPr>
              <a:t>‹#›</a:t>
            </a:fld>
            <a:endParaRPr lang="en-US" altLang="en-US"/>
          </a:p>
        </p:txBody>
      </p:sp>
    </p:spTree>
    <p:extLst>
      <p:ext uri="{BB962C8B-B14F-4D97-AF65-F5344CB8AC3E}">
        <p14:creationId xmlns:p14="http://schemas.microsoft.com/office/powerpoint/2010/main" val="2324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02CC80A-157B-4055-92DB-4C866584FB12}" type="slidenum">
              <a:rPr lang="en-US" altLang="en-US"/>
              <a:pPr>
                <a:defRPr/>
              </a:pPr>
              <a:t>‹#›</a:t>
            </a:fld>
            <a:endParaRPr lang="en-US" altLang="en-US"/>
          </a:p>
        </p:txBody>
      </p:sp>
    </p:spTree>
    <p:extLst>
      <p:ext uri="{BB962C8B-B14F-4D97-AF65-F5344CB8AC3E}">
        <p14:creationId xmlns:p14="http://schemas.microsoft.com/office/powerpoint/2010/main" val="1078431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527B4447-50CC-4543-B14C-45994D8C05DE}"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200">
          <a:solidFill>
            <a:srgbClr val="000000"/>
          </a:solidFill>
          <a:latin typeface="+mj-lt"/>
          <a:ea typeface="+mj-ea"/>
          <a:cs typeface="+mj-cs"/>
        </a:defRPr>
      </a:lvl1pPr>
      <a:lvl2pPr algn="ctr" rtl="0" eaLnBrk="0" fontAlgn="base" hangingPunct="0">
        <a:spcBef>
          <a:spcPct val="0"/>
        </a:spcBef>
        <a:spcAft>
          <a:spcPct val="0"/>
        </a:spcAft>
        <a:defRPr sz="3200">
          <a:solidFill>
            <a:srgbClr val="000000"/>
          </a:solidFill>
          <a:latin typeface="Palatino Linotype" pitchFamily="18" charset="0"/>
        </a:defRPr>
      </a:lvl2pPr>
      <a:lvl3pPr algn="ctr" rtl="0" eaLnBrk="0" fontAlgn="base" hangingPunct="0">
        <a:spcBef>
          <a:spcPct val="0"/>
        </a:spcBef>
        <a:spcAft>
          <a:spcPct val="0"/>
        </a:spcAft>
        <a:defRPr sz="3200">
          <a:solidFill>
            <a:srgbClr val="000000"/>
          </a:solidFill>
          <a:latin typeface="Palatino Linotype" pitchFamily="18" charset="0"/>
        </a:defRPr>
      </a:lvl3pPr>
      <a:lvl4pPr algn="ctr" rtl="0" eaLnBrk="0" fontAlgn="base" hangingPunct="0">
        <a:spcBef>
          <a:spcPct val="0"/>
        </a:spcBef>
        <a:spcAft>
          <a:spcPct val="0"/>
        </a:spcAft>
        <a:defRPr sz="3200">
          <a:solidFill>
            <a:srgbClr val="000000"/>
          </a:solidFill>
          <a:latin typeface="Palatino Linotype" pitchFamily="18" charset="0"/>
        </a:defRPr>
      </a:lvl4pPr>
      <a:lvl5pPr algn="ctr" rtl="0" eaLnBrk="0" fontAlgn="base" hangingPunct="0">
        <a:spcBef>
          <a:spcPct val="0"/>
        </a:spcBef>
        <a:spcAft>
          <a:spcPct val="0"/>
        </a:spcAft>
        <a:defRPr sz="3200">
          <a:solidFill>
            <a:srgbClr val="000000"/>
          </a:solidFill>
          <a:latin typeface="Palatino Linotype" pitchFamily="18" charset="0"/>
        </a:defRPr>
      </a:lvl5pPr>
      <a:lvl6pPr marL="457200" algn="ctr" rtl="0" fontAlgn="base">
        <a:spcBef>
          <a:spcPct val="0"/>
        </a:spcBef>
        <a:spcAft>
          <a:spcPct val="0"/>
        </a:spcAft>
        <a:defRPr sz="3200">
          <a:solidFill>
            <a:srgbClr val="000000"/>
          </a:solidFill>
          <a:latin typeface="Palatino Linotype" pitchFamily="18" charset="0"/>
        </a:defRPr>
      </a:lvl6pPr>
      <a:lvl7pPr marL="914400" algn="ctr" rtl="0" fontAlgn="base">
        <a:spcBef>
          <a:spcPct val="0"/>
        </a:spcBef>
        <a:spcAft>
          <a:spcPct val="0"/>
        </a:spcAft>
        <a:defRPr sz="3200">
          <a:solidFill>
            <a:srgbClr val="000000"/>
          </a:solidFill>
          <a:latin typeface="Palatino Linotype" pitchFamily="18" charset="0"/>
        </a:defRPr>
      </a:lvl7pPr>
      <a:lvl8pPr marL="1371600" algn="ctr" rtl="0" fontAlgn="base">
        <a:spcBef>
          <a:spcPct val="0"/>
        </a:spcBef>
        <a:spcAft>
          <a:spcPct val="0"/>
        </a:spcAft>
        <a:defRPr sz="3200">
          <a:solidFill>
            <a:srgbClr val="000000"/>
          </a:solidFill>
          <a:latin typeface="Palatino Linotype" pitchFamily="18" charset="0"/>
        </a:defRPr>
      </a:lvl8pPr>
      <a:lvl9pPr marL="1828800" algn="ctr" rtl="0" fontAlgn="base">
        <a:spcBef>
          <a:spcPct val="0"/>
        </a:spcBef>
        <a:spcAft>
          <a:spcPct val="0"/>
        </a:spcAft>
        <a:defRPr sz="3200">
          <a:solidFill>
            <a:srgbClr val="000000"/>
          </a:solidFill>
          <a:latin typeface="Palatino Linotype" pitchFamily="18" charset="0"/>
        </a:defRPr>
      </a:lvl9pPr>
    </p:titleStyle>
    <p:bodyStyle>
      <a:lvl1pPr marL="342900" indent="-342900" algn="l" rtl="0" eaLnBrk="0" fontAlgn="base" hangingPunct="0">
        <a:spcBef>
          <a:spcPct val="20000"/>
        </a:spcBef>
        <a:spcAft>
          <a:spcPct val="0"/>
        </a:spcAft>
        <a:buChar char="•"/>
        <a:defRPr sz="2000">
          <a:solidFill>
            <a:srgbClr val="000000"/>
          </a:solidFill>
          <a:latin typeface="+mn-lt"/>
          <a:ea typeface="+mn-ea"/>
          <a:cs typeface="+mn-cs"/>
        </a:defRPr>
      </a:lvl1pPr>
      <a:lvl2pPr marL="742950" indent="-285750" algn="l" rtl="0" eaLnBrk="0" fontAlgn="base" hangingPunct="0">
        <a:spcBef>
          <a:spcPct val="20000"/>
        </a:spcBef>
        <a:spcAft>
          <a:spcPct val="0"/>
        </a:spcAft>
        <a:buChar char="–"/>
        <a:defRPr>
          <a:solidFill>
            <a:srgbClr val="000000"/>
          </a:solidFill>
          <a:latin typeface="+mn-lt"/>
        </a:defRPr>
      </a:lvl2pPr>
      <a:lvl3pPr marL="1143000" indent="-228600" algn="l" rtl="0" eaLnBrk="0" fontAlgn="base" hangingPunct="0">
        <a:spcBef>
          <a:spcPct val="20000"/>
        </a:spcBef>
        <a:spcAft>
          <a:spcPct val="0"/>
        </a:spcAft>
        <a:buChar char="•"/>
        <a:defRPr>
          <a:solidFill>
            <a:srgbClr val="000000"/>
          </a:solidFill>
          <a:latin typeface="+mn-lt"/>
        </a:defRPr>
      </a:lvl3pPr>
      <a:lvl4pPr marL="1600200" indent="-228600" algn="l" rtl="0" eaLnBrk="0" fontAlgn="base" hangingPunct="0">
        <a:spcBef>
          <a:spcPct val="20000"/>
        </a:spcBef>
        <a:spcAft>
          <a:spcPct val="0"/>
        </a:spcAft>
        <a:buChar char="–"/>
        <a:defRPr>
          <a:solidFill>
            <a:srgbClr val="000000"/>
          </a:solidFill>
          <a:latin typeface="+mn-lt"/>
        </a:defRPr>
      </a:lvl4pPr>
      <a:lvl5pPr marL="2057400" indent="-228600" algn="l" rtl="0" eaLnBrk="0" fontAlgn="base" hangingPunct="0">
        <a:spcBef>
          <a:spcPct val="20000"/>
        </a:spcBef>
        <a:spcAft>
          <a:spcPct val="0"/>
        </a:spcAft>
        <a:buChar char="»"/>
        <a:defRPr>
          <a:solidFill>
            <a:srgbClr val="000000"/>
          </a:solidFill>
          <a:latin typeface="+mn-lt"/>
        </a:defRPr>
      </a:lvl5pPr>
      <a:lvl6pPr marL="2514600" indent="-228600" algn="l" rtl="0" fontAlgn="base">
        <a:spcBef>
          <a:spcPct val="20000"/>
        </a:spcBef>
        <a:spcAft>
          <a:spcPct val="0"/>
        </a:spcAft>
        <a:buChar char="»"/>
        <a:defRPr>
          <a:solidFill>
            <a:srgbClr val="000000"/>
          </a:solidFill>
          <a:latin typeface="+mn-lt"/>
        </a:defRPr>
      </a:lvl6pPr>
      <a:lvl7pPr marL="2971800" indent="-228600" algn="l" rtl="0" fontAlgn="base">
        <a:spcBef>
          <a:spcPct val="20000"/>
        </a:spcBef>
        <a:spcAft>
          <a:spcPct val="0"/>
        </a:spcAft>
        <a:buChar char="»"/>
        <a:defRPr>
          <a:solidFill>
            <a:srgbClr val="000000"/>
          </a:solidFill>
          <a:latin typeface="+mn-lt"/>
        </a:defRPr>
      </a:lvl7pPr>
      <a:lvl8pPr marL="3429000" indent="-228600" algn="l" rtl="0" fontAlgn="base">
        <a:spcBef>
          <a:spcPct val="20000"/>
        </a:spcBef>
        <a:spcAft>
          <a:spcPct val="0"/>
        </a:spcAft>
        <a:buChar char="»"/>
        <a:defRPr>
          <a:solidFill>
            <a:srgbClr val="000000"/>
          </a:solidFill>
          <a:latin typeface="+mn-lt"/>
        </a:defRPr>
      </a:lvl8pPr>
      <a:lvl9pPr marL="3886200" indent="-228600" algn="l" rtl="0" fontAlgn="base">
        <a:spcBef>
          <a:spcPct val="20000"/>
        </a:spcBef>
        <a:spcAft>
          <a:spcPct val="0"/>
        </a:spcAft>
        <a:buChar char="»"/>
        <a:defRPr>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subTitle" idx="1"/>
          </p:nvPr>
        </p:nvSpPr>
        <p:spPr>
          <a:xfrm>
            <a:off x="304800" y="2971800"/>
            <a:ext cx="8686800" cy="3200400"/>
          </a:xfrm>
        </p:spPr>
        <p:txBody>
          <a:bodyPr/>
          <a:lstStyle/>
          <a:p>
            <a:pPr eaLnBrk="1" hangingPunct="1"/>
            <a:r>
              <a:rPr lang="en-US" altLang="en-US" b="1" dirty="0" smtClean="0"/>
              <a:t>Creating Internet Surveys and Collecting Data Using HTML</a:t>
            </a:r>
          </a:p>
          <a:p>
            <a:pPr eaLnBrk="1" hangingPunct="1"/>
            <a:endParaRPr lang="en-US" altLang="en-US" b="1" dirty="0" smtClean="0"/>
          </a:p>
          <a:p>
            <a:pPr eaLnBrk="1" hangingPunct="1"/>
            <a:endParaRPr lang="en-US" altLang="en-US" b="1" dirty="0" smtClean="0"/>
          </a:p>
          <a:p>
            <a:pPr eaLnBrk="1" hangingPunct="1"/>
            <a:endParaRPr lang="en-US" altLang="en-US" sz="1600" b="1" dirty="0" smtClean="0"/>
          </a:p>
          <a:p>
            <a:pPr eaLnBrk="1" hangingPunct="1"/>
            <a:endParaRPr lang="en-US" altLang="en-US" sz="1600" b="1" dirty="0" smtClean="0"/>
          </a:p>
          <a:p>
            <a:pPr eaLnBrk="1" hangingPunct="1"/>
            <a:endParaRPr lang="en-US" altLang="en-US" sz="1600" b="1" dirty="0" smtClean="0"/>
          </a:p>
          <a:p>
            <a:pPr eaLnBrk="1" hangingPunct="1"/>
            <a:endParaRPr lang="en-US" altLang="en-US" b="1" dirty="0" smtClean="0"/>
          </a:p>
          <a:p>
            <a:pPr eaLnBrk="1" hangingPunct="1"/>
            <a:endParaRPr lang="en-US" altLang="en-US" b="1" dirty="0" smtClean="0"/>
          </a:p>
          <a:p>
            <a:pPr algn="r" eaLnBrk="1" hangingPunct="1"/>
            <a:r>
              <a:rPr lang="en-US" altLang="en-US" dirty="0" smtClean="0"/>
              <a:t>Lecture 4, Psych 350 - R. Chris Fraley</a:t>
            </a:r>
            <a:br>
              <a:rPr lang="en-US" altLang="en-US" dirty="0" smtClean="0"/>
            </a:br>
            <a:r>
              <a:rPr lang="en-US" altLang="en-US" dirty="0" smtClean="0"/>
              <a:t>http://www.yourpersonality.net/psych350/fall2015/ </a:t>
            </a:r>
            <a:br>
              <a:rPr lang="en-US" altLang="en-US" dirty="0" smtClean="0"/>
            </a:br>
            <a:endParaRPr lang="en-US" altLang="en-US" dirty="0" smtClean="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8600"/>
            <a:ext cx="2654300" cy="2273300"/>
          </a:xfrm>
          <a:prstGeom prst="rect">
            <a:avLst/>
          </a:prstGeom>
        </p:spPr>
      </p:pic>
      <p:pic>
        <p:nvPicPr>
          <p:cNvPr id="8" name="Picture 7"/>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3276600" y="228600"/>
            <a:ext cx="2654300" cy="2273300"/>
          </a:xfrm>
          <a:prstGeom prst="rect">
            <a:avLst/>
          </a:prstGeom>
        </p:spPr>
      </p:pic>
      <p:pic>
        <p:nvPicPr>
          <p:cNvPr id="9" name="Picture 8"/>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096000" y="228600"/>
            <a:ext cx="2654300" cy="22733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smtClean="0"/>
              <a:t>Goals</a:t>
            </a:r>
          </a:p>
        </p:txBody>
      </p:sp>
      <p:sp>
        <p:nvSpPr>
          <p:cNvPr id="3075" name="Rectangle 3"/>
          <p:cNvSpPr>
            <a:spLocks noGrp="1" noChangeArrowheads="1"/>
          </p:cNvSpPr>
          <p:nvPr>
            <p:ph type="body" idx="1"/>
          </p:nvPr>
        </p:nvSpPr>
        <p:spPr/>
        <p:txBody>
          <a:bodyPr/>
          <a:lstStyle/>
          <a:p>
            <a:pPr eaLnBrk="1" hangingPunct="1"/>
            <a:r>
              <a:rPr lang="en-US" altLang="en-US" dirty="0" smtClean="0"/>
              <a:t>The goal of this lecture is to explain how you create relatively simple webpages that can be used to collect data for research purposes.</a:t>
            </a:r>
          </a:p>
          <a:p>
            <a:pPr eaLnBrk="1" hangingPunct="1"/>
            <a:endParaRPr lang="en-US" altLang="en-US" dirty="0" smtClean="0"/>
          </a:p>
          <a:p>
            <a:pPr lvl="1" eaLnBrk="1" hangingPunct="1"/>
            <a:r>
              <a:rPr lang="en-US" altLang="en-US" dirty="0" smtClean="0"/>
              <a:t>We’ll be using this method for some of the research assignments and at least one major project.</a:t>
            </a:r>
          </a:p>
          <a:p>
            <a:pPr lvl="1" eaLnBrk="1" hangingPunct="1"/>
            <a:r>
              <a:rPr lang="en-US" altLang="en-US" dirty="0" smtClean="0"/>
              <a:t>Potentially complex topic; practice the methods a bit.</a:t>
            </a:r>
          </a:p>
          <a:p>
            <a:pPr lvl="1" eaLnBrk="1" hangingPunct="1"/>
            <a:r>
              <a:rPr lang="en-US" altLang="en-US" dirty="0" smtClean="0"/>
              <a:t>If you know a bit about web programming already, please follow along in our sandbox for the purposes of class assignments. Doing so will help us ensure that everyone is able to do some core things. If you’re super confident in your skills, however, feel free to do your own thing—as long as it also allows you to complete class assignments adequately.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HTML web pages</a:t>
            </a:r>
          </a:p>
        </p:txBody>
      </p:sp>
      <p:sp>
        <p:nvSpPr>
          <p:cNvPr id="4099" name="Rectangle 3"/>
          <p:cNvSpPr>
            <a:spLocks noGrp="1" noChangeArrowheads="1"/>
          </p:cNvSpPr>
          <p:nvPr>
            <p:ph type="body" idx="1"/>
          </p:nvPr>
        </p:nvSpPr>
        <p:spPr/>
        <p:txBody>
          <a:bodyPr/>
          <a:lstStyle/>
          <a:p>
            <a:pPr eaLnBrk="1" hangingPunct="1"/>
            <a:r>
              <a:rPr lang="en-US" altLang="en-US" smtClean="0"/>
              <a:t>Most web pages are written in a “language” called </a:t>
            </a:r>
            <a:r>
              <a:rPr lang="en-US" altLang="en-US" u="sng" smtClean="0"/>
              <a:t>HTML</a:t>
            </a:r>
            <a:r>
              <a:rPr lang="en-US" altLang="en-US" smtClean="0"/>
              <a:t> (hypertext markup language).</a:t>
            </a:r>
          </a:p>
          <a:p>
            <a:pPr eaLnBrk="1" hangingPunct="1"/>
            <a:endParaRPr lang="en-US" altLang="en-US" smtClean="0"/>
          </a:p>
          <a:p>
            <a:pPr eaLnBrk="1" hangingPunct="1"/>
            <a:r>
              <a:rPr lang="en-US" altLang="en-US" smtClean="0"/>
              <a:t>HTML files exist on a web server.  When a person types in the URL for a specific file in his or her web browser, the person is essentially retrieving that pre-existing file from the web server.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How the Process Works</a:t>
            </a:r>
            <a:endParaRPr lang="en-US" dirty="0"/>
          </a:p>
        </p:txBody>
      </p:sp>
      <p:sp>
        <p:nvSpPr>
          <p:cNvPr id="4" name="Text Box 4"/>
          <p:cNvSpPr txBox="1">
            <a:spLocks noChangeArrowheads="1"/>
          </p:cNvSpPr>
          <p:nvPr/>
        </p:nvSpPr>
        <p:spPr bwMode="auto">
          <a:xfrm>
            <a:off x="1981200" y="2379663"/>
            <a:ext cx="1143000" cy="10588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400" b="1" dirty="0">
                <a:latin typeface="Arial" charset="0"/>
              </a:rPr>
              <a:t>web user</a:t>
            </a:r>
          </a:p>
          <a:p>
            <a:pPr eaLnBrk="1" hangingPunct="1">
              <a:spcBef>
                <a:spcPct val="50000"/>
              </a:spcBef>
              <a:buFontTx/>
              <a:buNone/>
            </a:pPr>
            <a:r>
              <a:rPr lang="en-US" altLang="en-US" sz="1400" dirty="0">
                <a:latin typeface="Arial" charset="0"/>
              </a:rPr>
              <a:t>types a URL into the browser</a:t>
            </a:r>
          </a:p>
        </p:txBody>
      </p:sp>
      <p:cxnSp>
        <p:nvCxnSpPr>
          <p:cNvPr id="5" name="AutoShape 7"/>
          <p:cNvCxnSpPr>
            <a:cxnSpLocks noChangeShapeType="1"/>
            <a:stCxn id="4" idx="0"/>
            <a:endCxn id="6" idx="0"/>
          </p:cNvCxnSpPr>
          <p:nvPr/>
        </p:nvCxnSpPr>
        <p:spPr bwMode="auto">
          <a:xfrm rot="5400000" flipV="1">
            <a:off x="4343400" y="588963"/>
            <a:ext cx="1049338" cy="4632325"/>
          </a:xfrm>
          <a:prstGeom prst="bentConnector3">
            <a:avLst>
              <a:gd name="adj1" fmla="val -21787"/>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 Box 9"/>
          <p:cNvSpPr txBox="1">
            <a:spLocks noChangeArrowheads="1"/>
          </p:cNvSpPr>
          <p:nvPr/>
        </p:nvSpPr>
        <p:spPr bwMode="auto">
          <a:xfrm>
            <a:off x="6324600" y="3429001"/>
            <a:ext cx="1720850" cy="19097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400" b="1" dirty="0">
                <a:latin typeface="Arial" charset="0"/>
              </a:rPr>
              <a:t>web server</a:t>
            </a:r>
          </a:p>
          <a:p>
            <a:pPr eaLnBrk="1" hangingPunct="1">
              <a:spcBef>
                <a:spcPct val="50000"/>
              </a:spcBef>
              <a:buFontTx/>
              <a:buNone/>
            </a:pPr>
            <a:r>
              <a:rPr lang="en-US" altLang="en-US" sz="1400" dirty="0">
                <a:latin typeface="Arial" charset="0"/>
              </a:rPr>
              <a:t>locates requested HTML file (or runs a script) and sends the requested HTML file (or script output) to user’s computer</a:t>
            </a:r>
          </a:p>
        </p:txBody>
      </p:sp>
      <p:cxnSp>
        <p:nvCxnSpPr>
          <p:cNvPr id="7" name="AutoShape 12"/>
          <p:cNvCxnSpPr>
            <a:cxnSpLocks noChangeShapeType="1"/>
            <a:stCxn id="6" idx="1"/>
            <a:endCxn id="8" idx="0"/>
          </p:cNvCxnSpPr>
          <p:nvPr/>
        </p:nvCxnSpPr>
        <p:spPr bwMode="auto">
          <a:xfrm rot="10800000" flipV="1">
            <a:off x="2514600" y="4383088"/>
            <a:ext cx="3810000" cy="341313"/>
          </a:xfrm>
          <a:prstGeom prst="bentConnector2">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 Box 14"/>
          <p:cNvSpPr txBox="1">
            <a:spLocks noChangeArrowheads="1"/>
          </p:cNvSpPr>
          <p:nvPr/>
        </p:nvSpPr>
        <p:spPr bwMode="auto">
          <a:xfrm>
            <a:off x="1676400" y="4724401"/>
            <a:ext cx="1676400" cy="1058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400" b="1">
                <a:latin typeface="Arial" charset="0"/>
              </a:rPr>
              <a:t>web user</a:t>
            </a:r>
          </a:p>
          <a:p>
            <a:pPr eaLnBrk="1" hangingPunct="1">
              <a:spcBef>
                <a:spcPct val="50000"/>
              </a:spcBef>
              <a:buFontTx/>
              <a:buNone/>
            </a:pPr>
            <a:r>
              <a:rPr lang="en-US" altLang="en-US" sz="1400">
                <a:latin typeface="Arial" charset="0"/>
              </a:rPr>
              <a:t>the browser renders the HTML file as a web page</a:t>
            </a:r>
          </a:p>
        </p:txBody>
      </p:sp>
    </p:spTree>
    <p:extLst>
      <p:ext uri="{BB962C8B-B14F-4D97-AF65-F5344CB8AC3E}">
        <p14:creationId xmlns:p14="http://schemas.microsoft.com/office/powerpoint/2010/main" val="223424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HTML</a:t>
            </a:r>
          </a:p>
        </p:txBody>
      </p:sp>
      <p:sp>
        <p:nvSpPr>
          <p:cNvPr id="6147" name="Rectangle 3"/>
          <p:cNvSpPr>
            <a:spLocks noGrp="1" noChangeArrowheads="1"/>
          </p:cNvSpPr>
          <p:nvPr>
            <p:ph type="body" idx="1"/>
          </p:nvPr>
        </p:nvSpPr>
        <p:spPr/>
        <p:txBody>
          <a:bodyPr/>
          <a:lstStyle/>
          <a:p>
            <a:pPr eaLnBrk="1" hangingPunct="1"/>
            <a:r>
              <a:rPr lang="en-US" altLang="en-US" smtClean="0"/>
              <a:t>There are many programs that are designed to help you create HTML files</a:t>
            </a:r>
          </a:p>
          <a:p>
            <a:pPr eaLnBrk="1" hangingPunct="1"/>
            <a:endParaRPr lang="en-US" altLang="en-US" smtClean="0"/>
          </a:p>
          <a:p>
            <a:pPr lvl="1" eaLnBrk="1" hangingPunct="1"/>
            <a:r>
              <a:rPr lang="en-US" altLang="en-US" smtClean="0"/>
              <a:t>Macromedia’s Dreamweaver</a:t>
            </a:r>
          </a:p>
          <a:p>
            <a:pPr lvl="1" eaLnBrk="1" hangingPunct="1"/>
            <a:r>
              <a:rPr lang="en-US" altLang="en-US" smtClean="0"/>
              <a:t>Microsoft’s FrontPage</a:t>
            </a:r>
          </a:p>
          <a:p>
            <a:pPr lvl="1" eaLnBrk="1" hangingPunct="1"/>
            <a:r>
              <a:rPr lang="en-US" altLang="en-US" smtClean="0"/>
              <a:t>Microsoft’s Word</a:t>
            </a:r>
          </a:p>
          <a:p>
            <a:pPr lvl="1" eaLnBrk="1" hangingPunct="1"/>
            <a:endParaRPr lang="en-US" altLang="en-US" smtClean="0"/>
          </a:p>
          <a:p>
            <a:pPr eaLnBrk="1" hangingPunct="1"/>
            <a:r>
              <a:rPr lang="en-US" altLang="en-US" smtClean="0"/>
              <a:t>These kinds of programs are often called WYSIWYG programs.  They allow you to create web pages in the way in which you want them to appear; the HTML code is generated in the background.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EditPlus</a:t>
            </a:r>
          </a:p>
        </p:txBody>
      </p:sp>
      <p:sp>
        <p:nvSpPr>
          <p:cNvPr id="7171" name="Rectangle 3"/>
          <p:cNvSpPr>
            <a:spLocks noGrp="1" noChangeArrowheads="1"/>
          </p:cNvSpPr>
          <p:nvPr>
            <p:ph type="body" idx="1"/>
          </p:nvPr>
        </p:nvSpPr>
        <p:spPr/>
        <p:txBody>
          <a:bodyPr/>
          <a:lstStyle/>
          <a:p>
            <a:pPr eaLnBrk="1" hangingPunct="1">
              <a:lnSpc>
                <a:spcPct val="90000"/>
              </a:lnSpc>
            </a:pPr>
            <a:r>
              <a:rPr lang="en-US" altLang="en-US" dirty="0" smtClean="0"/>
              <a:t>There are good reasons to learn to write your own HTML</a:t>
            </a:r>
          </a:p>
          <a:p>
            <a:pPr eaLnBrk="1" hangingPunct="1">
              <a:lnSpc>
                <a:spcPct val="90000"/>
              </a:lnSpc>
            </a:pPr>
            <a:endParaRPr lang="en-US" altLang="en-US" dirty="0" smtClean="0"/>
          </a:p>
          <a:p>
            <a:pPr eaLnBrk="1" hangingPunct="1">
              <a:lnSpc>
                <a:spcPct val="90000"/>
              </a:lnSpc>
            </a:pPr>
            <a:r>
              <a:rPr lang="en-US" altLang="en-US" dirty="0" smtClean="0"/>
              <a:t>Free Code Editors</a:t>
            </a:r>
          </a:p>
          <a:p>
            <a:pPr lvl="1" eaLnBrk="1" hangingPunct="1">
              <a:lnSpc>
                <a:spcPct val="90000"/>
              </a:lnSpc>
            </a:pPr>
            <a:r>
              <a:rPr lang="en-US" altLang="en-US" dirty="0" smtClean="0"/>
              <a:t>Mac/iOS – </a:t>
            </a:r>
            <a:r>
              <a:rPr lang="en-US" altLang="en-US" b="1" dirty="0" smtClean="0"/>
              <a:t>Text Wrangler</a:t>
            </a:r>
          </a:p>
          <a:p>
            <a:pPr lvl="2" eaLnBrk="1" hangingPunct="1">
              <a:lnSpc>
                <a:spcPct val="90000"/>
              </a:lnSpc>
            </a:pPr>
            <a:r>
              <a:rPr lang="en-US" altLang="en-US" dirty="0" smtClean="0"/>
              <a:t>http://www.barebones.com/products/textwrangler/</a:t>
            </a:r>
          </a:p>
          <a:p>
            <a:pPr lvl="1" eaLnBrk="1" hangingPunct="1">
              <a:lnSpc>
                <a:spcPct val="90000"/>
              </a:lnSpc>
            </a:pPr>
            <a:r>
              <a:rPr lang="en-US" altLang="en-US" dirty="0" smtClean="0"/>
              <a:t>PC/Windows - </a:t>
            </a:r>
            <a:r>
              <a:rPr lang="en-US" altLang="en-US" b="1" dirty="0" smtClean="0"/>
              <a:t>Notepad ++</a:t>
            </a:r>
          </a:p>
          <a:p>
            <a:pPr lvl="2" eaLnBrk="1" hangingPunct="1">
              <a:lnSpc>
                <a:spcPct val="90000"/>
              </a:lnSpc>
            </a:pPr>
            <a:r>
              <a:rPr lang="en-US" altLang="en-US" dirty="0" smtClean="0"/>
              <a:t>http://notepad-plus-plus.org/</a:t>
            </a:r>
          </a:p>
          <a:p>
            <a:pPr lvl="2" eaLnBrk="1" hangingPunct="1">
              <a:lnSpc>
                <a:spcPct val="90000"/>
              </a:lnSpc>
            </a:pPr>
            <a:endParaRPr lang="en-US" altLang="en-US" dirty="0" smtClean="0"/>
          </a:p>
          <a:p>
            <a:pPr eaLnBrk="1" hangingPunct="1">
              <a:lnSpc>
                <a:spcPct val="90000"/>
              </a:lnSpc>
            </a:pPr>
            <a:r>
              <a:rPr lang="en-US" altLang="en-US" dirty="0" smtClean="0"/>
              <a:t>Regardless, do </a:t>
            </a:r>
            <a:r>
              <a:rPr lang="en-US" altLang="en-US" dirty="0" smtClean="0">
                <a:solidFill>
                  <a:srgbClr val="FF0000"/>
                </a:solidFill>
              </a:rPr>
              <a:t>NOT</a:t>
            </a:r>
            <a:r>
              <a:rPr lang="en-US" altLang="en-US" dirty="0" smtClean="0"/>
              <a:t> use MS Word. Use a basic text editor (e.g., Notepad in Windows) if you do not use a program specifically for HTML coding. You can use Notepad, but you’ll need to be careful. Notepad will often force the file extension to be *.txt even when you explicitly choose an alternative extension (e.g., *.html).</a:t>
            </a:r>
          </a:p>
          <a:p>
            <a:pPr lvl="2" eaLnBrk="1" hangingPunct="1">
              <a:lnSpc>
                <a:spcPct val="90000"/>
              </a:lnSpc>
            </a:pPr>
            <a:endParaRPr lang="en-US" altLang="en-US" dirty="0" smtClean="0"/>
          </a:p>
          <a:p>
            <a:pPr eaLnBrk="1" hangingPunct="1">
              <a:lnSpc>
                <a:spcPct val="90000"/>
              </a:lnSpc>
            </a:pPr>
            <a:endParaRPr lang="en-US" alt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en-US" altLang="en-US" smtClean="0"/>
          </a:p>
        </p:txBody>
      </p:sp>
      <p:sp>
        <p:nvSpPr>
          <p:cNvPr id="8195" name="Rectangle 3"/>
          <p:cNvSpPr>
            <a:spLocks noGrp="1" noChangeArrowheads="1"/>
          </p:cNvSpPr>
          <p:nvPr>
            <p:ph type="body" idx="1"/>
          </p:nvPr>
        </p:nvSpPr>
        <p:spPr/>
        <p:txBody>
          <a:bodyPr/>
          <a:lstStyle/>
          <a:p>
            <a:pPr eaLnBrk="1" hangingPunct="1"/>
            <a:r>
              <a:rPr lang="en-US" altLang="en-US" smtClean="0"/>
              <a:t>Let’s begin . .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en-US" altLang="en-US" smtClean="0"/>
          </a:p>
        </p:txBody>
      </p:sp>
      <p:sp>
        <p:nvSpPr>
          <p:cNvPr id="9219" name="Rectangle 3"/>
          <p:cNvSpPr>
            <a:spLocks noGrp="1" noChangeArrowheads="1"/>
          </p:cNvSpPr>
          <p:nvPr>
            <p:ph type="body" idx="1"/>
          </p:nvPr>
        </p:nvSpPr>
        <p:spPr/>
        <p:txBody>
          <a:bodyPr/>
          <a:lstStyle/>
          <a:p>
            <a:pPr eaLnBrk="1" hangingPunct="1"/>
            <a:r>
              <a:rPr lang="en-US" altLang="en-US" dirty="0" smtClean="0"/>
              <a:t>[Live examples of creating HTML code using </a:t>
            </a:r>
            <a:r>
              <a:rPr lang="en-US" altLang="en-US" dirty="0" err="1" smtClean="0"/>
              <a:t>TryIt</a:t>
            </a:r>
            <a:r>
              <a:rPr lang="en-US" altLang="en-US" dirty="0" smtClean="0"/>
              <a:t> Editor at </a:t>
            </a:r>
            <a:r>
              <a:rPr lang="en-US" altLang="en-US" sz="1600" dirty="0" smtClean="0"/>
              <a:t>http://www.w3schools.com/html/tryit.asp?filename=tryhtml_headers</a:t>
            </a:r>
            <a:r>
              <a:rPr lang="en-US" altLang="en-US" dirty="0"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t>HTML Tags</a:t>
            </a:r>
          </a:p>
        </p:txBody>
      </p:sp>
      <p:sp>
        <p:nvSpPr>
          <p:cNvPr id="10243" name="Rectangle 3"/>
          <p:cNvSpPr>
            <a:spLocks noGrp="1" noChangeArrowheads="1"/>
          </p:cNvSpPr>
          <p:nvPr>
            <p:ph type="body" idx="1"/>
          </p:nvPr>
        </p:nvSpPr>
        <p:spPr/>
        <p:txBody>
          <a:bodyPr/>
          <a:lstStyle/>
          <a:p>
            <a:pPr marL="0" indent="0" eaLnBrk="1" hangingPunct="1">
              <a:buFontTx/>
              <a:buNone/>
            </a:pPr>
            <a:r>
              <a:rPr lang="en-US" altLang="en-US" sz="1800" smtClean="0"/>
              <a:t>HTML web pages are based on a combination of text and </a:t>
            </a:r>
            <a:r>
              <a:rPr lang="en-US" altLang="en-US" sz="1800" u="sng" smtClean="0"/>
              <a:t>tags</a:t>
            </a:r>
            <a:r>
              <a:rPr lang="en-US" altLang="en-US" sz="1800" smtClean="0"/>
              <a:t>.</a:t>
            </a:r>
          </a:p>
          <a:p>
            <a:pPr marL="0" indent="0" eaLnBrk="1" hangingPunct="1">
              <a:buFontTx/>
              <a:buNone/>
            </a:pPr>
            <a:endParaRPr lang="en-US" altLang="en-US" sz="1800" smtClean="0"/>
          </a:p>
          <a:p>
            <a:pPr marL="0" indent="0" eaLnBrk="1" hangingPunct="1">
              <a:buFontTx/>
              <a:buNone/>
            </a:pPr>
            <a:r>
              <a:rPr lang="en-US" altLang="en-US" sz="1800" smtClean="0"/>
              <a:t>Tags are programming commands used to modify the contents of a web page.  They are used, for example, to change the color of the text, the size of the text, insert images, etc.</a:t>
            </a:r>
          </a:p>
          <a:p>
            <a:pPr marL="0" indent="0" eaLnBrk="1" hangingPunct="1">
              <a:buFontTx/>
              <a:buNone/>
            </a:pPr>
            <a:endParaRPr lang="en-US" altLang="en-US" sz="1800" smtClean="0"/>
          </a:p>
          <a:p>
            <a:pPr marL="0" indent="0" eaLnBrk="1" hangingPunct="1">
              <a:buFontTx/>
              <a:buNone/>
            </a:pPr>
            <a:r>
              <a:rPr lang="en-US" altLang="en-US" sz="1800" smtClean="0"/>
              <a:t>Example: </a:t>
            </a:r>
            <a:r>
              <a:rPr lang="en-US" altLang="en-US" sz="1800" smtClean="0">
                <a:latin typeface="Courier New" pitchFamily="49" charset="0"/>
              </a:rPr>
              <a:t>&lt;B&gt;</a:t>
            </a:r>
            <a:r>
              <a:rPr lang="en-US" altLang="en-US" sz="1800" smtClean="0"/>
              <a:t> and </a:t>
            </a:r>
            <a:r>
              <a:rPr lang="en-US" altLang="en-US" sz="1800" smtClean="0">
                <a:latin typeface="Courier New" pitchFamily="49" charset="0"/>
              </a:rPr>
              <a:t>&lt;/B&gt;</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t>Most (but not all) tags have an “opening” and “closing” tag.  The opening tag is used to tell the browser that a new command is coming and the closing tag tells the browser that the command is complete.  </a:t>
            </a:r>
          </a:p>
          <a:p>
            <a:pPr marL="0" indent="0" eaLnBrk="1" hangingPunct="1">
              <a:buFontTx/>
              <a:buNone/>
            </a:pPr>
            <a:endParaRPr lang="en-US" altLang="en-US" sz="1800" smtClean="0">
              <a:latin typeface="Courier New" pitchFamily="49"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HTML Tags</a:t>
            </a:r>
          </a:p>
        </p:txBody>
      </p:sp>
      <p:sp>
        <p:nvSpPr>
          <p:cNvPr id="11267" name="Rectangle 3"/>
          <p:cNvSpPr>
            <a:spLocks noGrp="1" noChangeArrowheads="1"/>
          </p:cNvSpPr>
          <p:nvPr>
            <p:ph type="body" idx="1"/>
          </p:nvPr>
        </p:nvSpPr>
        <p:spPr/>
        <p:txBody>
          <a:bodyPr/>
          <a:lstStyle/>
          <a:p>
            <a:pPr marL="0" indent="0" eaLnBrk="1" hangingPunct="1">
              <a:buFontTx/>
              <a:buNone/>
            </a:pPr>
            <a:r>
              <a:rPr lang="en-US" altLang="en-US" sz="1800" smtClean="0"/>
              <a:t>The most basic tag is the HTML tag.  This is used so the browser will know that the content to follow is HTML code/content.  (Most browsers assume this by default even without the use of the HTML tag.)</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HTML Tags</a:t>
            </a:r>
          </a:p>
        </p:txBody>
      </p:sp>
      <p:sp>
        <p:nvSpPr>
          <p:cNvPr id="12291" name="Rectangle 3"/>
          <p:cNvSpPr>
            <a:spLocks noGrp="1" noChangeArrowheads="1"/>
          </p:cNvSpPr>
          <p:nvPr>
            <p:ph type="body" idx="1"/>
          </p:nvPr>
        </p:nvSpPr>
        <p:spPr/>
        <p:txBody>
          <a:bodyPr/>
          <a:lstStyle/>
          <a:p>
            <a:pPr marL="0" indent="0" eaLnBrk="1" hangingPunct="1">
              <a:buFontTx/>
              <a:buNone/>
            </a:pPr>
            <a:r>
              <a:rPr lang="en-US" altLang="en-US" sz="1800" smtClean="0"/>
              <a:t>Any text that is placed in-between these tags will be rendered by the browser.</a:t>
            </a:r>
          </a:p>
          <a:p>
            <a:pPr marL="0" indent="0" eaLnBrk="1" hangingPunct="1">
              <a:buFontTx/>
              <a:buNone/>
            </a:pPr>
            <a:endParaRPr lang="en-US" altLang="en-US" sz="1800" smtClean="0"/>
          </a:p>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The purpose of this study is to learn more about personality.</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HTML Tags - Bold</a:t>
            </a:r>
          </a:p>
        </p:txBody>
      </p:sp>
      <p:sp>
        <p:nvSpPr>
          <p:cNvPr id="13315" name="Rectangle 3"/>
          <p:cNvSpPr>
            <a:spLocks noGrp="1" noChangeArrowheads="1"/>
          </p:cNvSpPr>
          <p:nvPr>
            <p:ph type="body" idx="1"/>
          </p:nvPr>
        </p:nvSpPr>
        <p:spPr/>
        <p:txBody>
          <a:bodyPr/>
          <a:lstStyle/>
          <a:p>
            <a:pPr marL="0" indent="0" eaLnBrk="1" hangingPunct="1">
              <a:buFontTx/>
              <a:buNone/>
            </a:pPr>
            <a:r>
              <a:rPr lang="en-US" altLang="en-US" sz="1800" smtClean="0"/>
              <a:t>Text can be formatted in ways that will be familiar to you if you use a program like MS Word.</a:t>
            </a:r>
          </a:p>
          <a:p>
            <a:pPr marL="0" indent="0" eaLnBrk="1" hangingPunct="1">
              <a:buFontTx/>
              <a:buNone/>
            </a:pPr>
            <a:endParaRPr lang="en-US" altLang="en-US" sz="1800" smtClean="0"/>
          </a:p>
          <a:p>
            <a:pPr marL="0" indent="0" eaLnBrk="1" hangingPunct="1">
              <a:buFontTx/>
              <a:buNone/>
            </a:pPr>
            <a:r>
              <a:rPr lang="en-US" altLang="en-US" sz="1800" smtClean="0"/>
              <a:t>To set something in bold, use the &lt;B&gt; &lt;/B&gt; tags and include the piece to be set in bold in-between.</a:t>
            </a:r>
          </a:p>
          <a:p>
            <a:pPr marL="0" indent="0" eaLnBrk="1" hangingPunct="1">
              <a:buFontTx/>
              <a:buNone/>
            </a:pPr>
            <a:endParaRPr lang="en-US" altLang="en-US" sz="1800" smtClean="0"/>
          </a:p>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The purpose of this experiment is to learn more about the way &lt;B&gt;people&lt;/B&gt; understand &lt;B&gt;machines&lt;/B&gt;.</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HTML Tags - Italics</a:t>
            </a:r>
          </a:p>
        </p:txBody>
      </p:sp>
      <p:sp>
        <p:nvSpPr>
          <p:cNvPr id="14339" name="Rectangle 3"/>
          <p:cNvSpPr>
            <a:spLocks noGrp="1" noChangeArrowheads="1"/>
          </p:cNvSpPr>
          <p:nvPr>
            <p:ph type="body" idx="1"/>
          </p:nvPr>
        </p:nvSpPr>
        <p:spPr/>
        <p:txBody>
          <a:bodyPr/>
          <a:lstStyle/>
          <a:p>
            <a:pPr marL="0" indent="0" eaLnBrk="1" hangingPunct="1">
              <a:buFontTx/>
              <a:buNone/>
            </a:pPr>
            <a:r>
              <a:rPr lang="en-US" altLang="en-US" sz="1800" smtClean="0"/>
              <a:t>Italics work in the same way.  The HTML tags for setting text in italics are &lt;I&gt; and &lt;/I&gt;</a:t>
            </a:r>
          </a:p>
          <a:p>
            <a:pPr marL="0" indent="0" eaLnBrk="1" hangingPunct="1">
              <a:buFontTx/>
              <a:buNone/>
            </a:pPr>
            <a:endParaRPr lang="en-US" altLang="en-US" sz="1800" smtClean="0"/>
          </a:p>
          <a:p>
            <a:pPr marL="0" indent="0" eaLnBrk="1" hangingPunct="1">
              <a:buFontTx/>
              <a:buNone/>
            </a:pPr>
            <a:r>
              <a:rPr lang="en-US" altLang="en-US" sz="1800" smtClean="0"/>
              <a:t>Try this example.</a:t>
            </a:r>
          </a:p>
          <a:p>
            <a:pPr marL="0" indent="0" eaLnBrk="1" hangingPunct="1">
              <a:buFontTx/>
              <a:buNone/>
            </a:pPr>
            <a:endParaRPr lang="en-US" altLang="en-US" sz="1800" smtClean="0">
              <a:latin typeface="Courier New" pitchFamily="49" charset="0"/>
            </a:endParaRPr>
          </a:p>
          <a:p>
            <a:pPr marL="0" indent="0" eaLnBrk="1" hangingPunct="1">
              <a:buFontTx/>
              <a:buNone/>
            </a:pPr>
            <a:endParaRPr lang="en-US" altLang="en-US" sz="1800" smtClean="0">
              <a:latin typeface="Courier New" pitchFamily="49" charset="0"/>
            </a:endParaRPr>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Although the average score in this sample is 4.23, &lt;I&gt;your score&lt;/I&gt; was 6.32.</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Font size and color</a:t>
            </a:r>
          </a:p>
        </p:txBody>
      </p:sp>
      <p:sp>
        <p:nvSpPr>
          <p:cNvPr id="15363" name="Rectangle 3"/>
          <p:cNvSpPr>
            <a:spLocks noGrp="1" noChangeArrowheads="1"/>
          </p:cNvSpPr>
          <p:nvPr>
            <p:ph type="body" idx="1"/>
          </p:nvPr>
        </p:nvSpPr>
        <p:spPr/>
        <p:txBody>
          <a:bodyPr/>
          <a:lstStyle/>
          <a:p>
            <a:pPr marL="0" indent="0" eaLnBrk="1" hangingPunct="1">
              <a:buFontTx/>
              <a:buNone/>
            </a:pPr>
            <a:r>
              <a:rPr lang="en-US" altLang="en-US" sz="1800" smtClean="0"/>
              <a:t>To augment the font color or size, you can use the &lt;FONT&gt; &lt;/FONT&gt; tags.</a:t>
            </a:r>
          </a:p>
          <a:p>
            <a:pPr marL="0" indent="0" eaLnBrk="1" hangingPunct="1">
              <a:buFontTx/>
              <a:buNone/>
            </a:pPr>
            <a:endParaRPr lang="en-US" altLang="en-US" sz="1800" smtClean="0"/>
          </a:p>
          <a:p>
            <a:pPr marL="0" indent="0" eaLnBrk="1" hangingPunct="1">
              <a:buFontTx/>
              <a:buNone/>
            </a:pPr>
            <a:r>
              <a:rPr lang="en-US" altLang="en-US" sz="1800" smtClean="0"/>
              <a:t>Note: The font tag is the first of several tags we will discuss that have </a:t>
            </a:r>
            <a:r>
              <a:rPr lang="en-US" altLang="en-US" sz="1800" i="1" smtClean="0"/>
              <a:t>attributes or parameters</a:t>
            </a:r>
            <a:r>
              <a:rPr lang="en-US" altLang="en-US" sz="1800" smtClean="0"/>
              <a:t>.  For example, when setting the font, you can adjust the face, the size, and the color.  The examples will make this clear.</a:t>
            </a:r>
          </a:p>
          <a:p>
            <a:pPr marL="0" indent="0" eaLnBrk="1" hangingPunct="1">
              <a:buFontTx/>
              <a:buNone/>
            </a:pPr>
            <a:endParaRPr lang="en-US" altLang="en-US" sz="1800" smtClean="0"/>
          </a:p>
          <a:p>
            <a:pPr marL="0" indent="0" eaLnBrk="1" hangingPunct="1">
              <a:buFontTx/>
              <a:buNone/>
            </a:pPr>
            <a:r>
              <a:rPr lang="en-US" altLang="en-US" sz="1800" smtClean="0">
                <a:latin typeface="Courier New" pitchFamily="49" charset="0"/>
              </a:rPr>
              <a:t>&lt;HTML&gt;</a:t>
            </a:r>
          </a:p>
          <a:p>
            <a:pPr marL="0" indent="0" eaLnBrk="1" hangingPunct="1">
              <a:buFontTx/>
              <a:buNone/>
            </a:pPr>
            <a:r>
              <a:rPr lang="en-US" altLang="en-US" sz="1800" smtClean="0">
                <a:latin typeface="Courier New" pitchFamily="49" charset="0"/>
              </a:rPr>
              <a:t>	&lt;FONT SIZE=</a:t>
            </a:r>
            <a:r>
              <a:rPr lang="en-US" altLang="en-US" smtClean="0"/>
              <a:t>'</a:t>
            </a:r>
            <a:r>
              <a:rPr lang="en-US" altLang="en-US" sz="1800" smtClean="0">
                <a:latin typeface="Courier New" pitchFamily="49" charset="0"/>
              </a:rPr>
              <a:t>2</a:t>
            </a:r>
            <a:r>
              <a:rPr lang="en-US" altLang="en-US" smtClean="0"/>
              <a:t>'</a:t>
            </a:r>
            <a:r>
              <a:rPr lang="en-US" altLang="en-US" sz="1800" smtClean="0">
                <a:latin typeface="Courier New" pitchFamily="49" charset="0"/>
              </a:rPr>
              <a:t> FACE=</a:t>
            </a:r>
            <a:r>
              <a:rPr lang="en-US" altLang="en-US" smtClean="0"/>
              <a:t>'</a:t>
            </a:r>
            <a:r>
              <a:rPr lang="en-US" altLang="en-US" sz="1800" smtClean="0">
                <a:latin typeface="Courier New" pitchFamily="49" charset="0"/>
              </a:rPr>
              <a:t>arial</a:t>
            </a:r>
            <a:r>
              <a:rPr lang="en-US" altLang="en-US" smtClean="0"/>
              <a:t>'</a:t>
            </a:r>
            <a:r>
              <a:rPr lang="en-US" altLang="en-US" sz="1800" smtClean="0">
                <a:latin typeface="Courier New" pitchFamily="49" charset="0"/>
              </a:rPr>
              <a:t> COLOR=</a:t>
            </a:r>
            <a:r>
              <a:rPr lang="en-US" altLang="en-US" smtClean="0"/>
              <a:t>'</a:t>
            </a:r>
            <a:r>
              <a:rPr lang="en-US" altLang="en-US" sz="1800" smtClean="0">
                <a:latin typeface="Courier New" pitchFamily="49" charset="0"/>
              </a:rPr>
              <a:t>blue</a:t>
            </a:r>
            <a:r>
              <a:rPr lang="en-US" altLang="en-US" smtClean="0"/>
              <a:t>'</a:t>
            </a:r>
            <a:r>
              <a:rPr lang="en-US" altLang="en-US" sz="1800" smtClean="0">
                <a:latin typeface="Courier New" pitchFamily="49" charset="0"/>
              </a:rPr>
              <a:t>&gt;</a:t>
            </a:r>
          </a:p>
          <a:p>
            <a:pPr marL="0" indent="0" eaLnBrk="1" hangingPunct="1">
              <a:buFontTx/>
              <a:buNone/>
            </a:pPr>
            <a:r>
              <a:rPr lang="en-US" altLang="en-US" sz="1800" smtClean="0">
                <a:latin typeface="Courier New" pitchFamily="49" charset="0"/>
              </a:rPr>
              <a:t>		Welcome to my web page!</a:t>
            </a:r>
          </a:p>
          <a:p>
            <a:pPr marL="0" indent="0" eaLnBrk="1" hangingPunct="1">
              <a:buFontTx/>
              <a:buNone/>
            </a:pPr>
            <a:r>
              <a:rPr lang="en-US" altLang="en-US" sz="1800" smtClean="0">
                <a:latin typeface="Courier New" pitchFamily="49" charset="0"/>
              </a:rPr>
              <a:t>	&lt;/FONT&gt;</a:t>
            </a:r>
          </a:p>
          <a:p>
            <a:pPr marL="0" indent="0" eaLnBrk="1" hangingPunct="1">
              <a:buFontTx/>
              <a:buNone/>
            </a:pPr>
            <a:r>
              <a:rPr lang="en-US" altLang="en-US" sz="1800" smtClean="0">
                <a:latin typeface="Courier New" pitchFamily="49" charset="0"/>
              </a:rPr>
              <a:t>&lt;/HTML&gt;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Font size and color</a:t>
            </a:r>
          </a:p>
        </p:txBody>
      </p:sp>
      <p:sp>
        <p:nvSpPr>
          <p:cNvPr id="16387" name="Rectangle 3"/>
          <p:cNvSpPr>
            <a:spLocks noGrp="1" noChangeArrowheads="1"/>
          </p:cNvSpPr>
          <p:nvPr>
            <p:ph type="body" idx="1"/>
          </p:nvPr>
        </p:nvSpPr>
        <p:spPr/>
        <p:txBody>
          <a:bodyPr/>
          <a:lstStyle/>
          <a:p>
            <a:pPr marL="0" indent="0" eaLnBrk="1" hangingPunct="1">
              <a:buFontTx/>
              <a:buNone/>
            </a:pPr>
            <a:r>
              <a:rPr lang="en-US" altLang="en-US" sz="1800" dirty="0" smtClean="0"/>
              <a:t>Another example.</a:t>
            </a:r>
          </a:p>
          <a:p>
            <a:pPr marL="0" indent="0" eaLnBrk="1" hangingPunct="1">
              <a:buFontTx/>
              <a:buNone/>
            </a:pPr>
            <a:endParaRPr lang="en-US" altLang="en-US" sz="1800" dirty="0" smtClean="0">
              <a:latin typeface="Courier New" pitchFamily="49" charset="0"/>
            </a:endParaRPr>
          </a:p>
          <a:p>
            <a:pPr marL="0" indent="0" eaLnBrk="1" hangingPunct="1">
              <a:buFontTx/>
              <a:buNone/>
            </a:pPr>
            <a:endParaRPr lang="en-US" altLang="en-US" sz="1800" dirty="0" smtClean="0">
              <a:latin typeface="Courier New" pitchFamily="49" charset="0"/>
            </a:endParaRPr>
          </a:p>
          <a:p>
            <a:pPr marL="0" indent="0" eaLnBrk="1" hangingPunct="1">
              <a:buFontTx/>
              <a:buNone/>
            </a:pPr>
            <a:r>
              <a:rPr lang="en-US" altLang="en-US" sz="1800" dirty="0" smtClean="0">
                <a:latin typeface="Courier New" pitchFamily="49" charset="0"/>
              </a:rPr>
              <a:t>&lt;HTML&gt;</a:t>
            </a:r>
          </a:p>
          <a:p>
            <a:pPr marL="0" indent="0" eaLnBrk="1" hangingPunct="1">
              <a:buFontTx/>
              <a:buNone/>
            </a:pPr>
            <a:r>
              <a:rPr lang="en-US" altLang="en-US" sz="1800" dirty="0" smtClean="0">
                <a:latin typeface="Courier New" pitchFamily="49" charset="0"/>
              </a:rPr>
              <a:t>	&lt;FONT SIZE=</a:t>
            </a:r>
            <a:r>
              <a:rPr lang="en-US" altLang="en-US" dirty="0" smtClean="0"/>
              <a:t>'</a:t>
            </a:r>
            <a:r>
              <a:rPr lang="en-US" altLang="en-US" sz="1800" dirty="0" smtClean="0">
                <a:latin typeface="Courier New" pitchFamily="49" charset="0"/>
              </a:rPr>
              <a:t>3</a:t>
            </a:r>
            <a:r>
              <a:rPr lang="en-US" altLang="en-US" dirty="0" smtClean="0"/>
              <a:t>'</a:t>
            </a:r>
            <a:r>
              <a:rPr lang="en-US" altLang="en-US" sz="1800" dirty="0" smtClean="0">
                <a:latin typeface="Courier New" pitchFamily="49" charset="0"/>
              </a:rPr>
              <a:t> FACE=</a:t>
            </a:r>
            <a:r>
              <a:rPr lang="en-US" altLang="en-US" dirty="0" smtClean="0"/>
              <a:t>'</a:t>
            </a:r>
            <a:r>
              <a:rPr lang="en-US" altLang="en-US" sz="1800" dirty="0" err="1" smtClean="0">
                <a:latin typeface="Courier New" pitchFamily="49" charset="0"/>
              </a:rPr>
              <a:t>arial</a:t>
            </a:r>
            <a:r>
              <a:rPr lang="en-US" altLang="en-US" dirty="0" smtClean="0"/>
              <a:t>'</a:t>
            </a:r>
            <a:r>
              <a:rPr lang="en-US" altLang="en-US" sz="1800" dirty="0" smtClean="0">
                <a:latin typeface="Courier New" pitchFamily="49" charset="0"/>
              </a:rPr>
              <a:t> COLOR=</a:t>
            </a:r>
            <a:r>
              <a:rPr lang="en-US" altLang="en-US" dirty="0" smtClean="0"/>
              <a:t>'</a:t>
            </a:r>
            <a:r>
              <a:rPr lang="en-US" altLang="en-US" sz="1800" dirty="0" smtClean="0">
                <a:latin typeface="Courier New" pitchFamily="49" charset="0"/>
              </a:rPr>
              <a:t>blue</a:t>
            </a:r>
            <a:r>
              <a:rPr lang="en-US" altLang="en-US" dirty="0" smtClean="0"/>
              <a:t>'</a:t>
            </a:r>
            <a:r>
              <a:rPr lang="en-US" altLang="en-US" sz="1800" dirty="0" smtClean="0">
                <a:latin typeface="Courier New" pitchFamily="49" charset="0"/>
              </a:rPr>
              <a:t>&gt;</a:t>
            </a:r>
          </a:p>
          <a:p>
            <a:pPr marL="0" indent="0" eaLnBrk="1" hangingPunct="1">
              <a:buFontTx/>
              <a:buNone/>
            </a:pPr>
            <a:r>
              <a:rPr lang="en-US" altLang="en-US" sz="1800" dirty="0" smtClean="0">
                <a:latin typeface="Courier New" pitchFamily="49" charset="0"/>
              </a:rPr>
              <a:t>		Psychology 350</a:t>
            </a:r>
          </a:p>
          <a:p>
            <a:pPr marL="0" indent="0" eaLnBrk="1" hangingPunct="1">
              <a:buFontTx/>
              <a:buNone/>
            </a:pPr>
            <a:r>
              <a:rPr lang="en-US" altLang="en-US" sz="1800" dirty="0" smtClean="0">
                <a:latin typeface="Courier New" pitchFamily="49" charset="0"/>
              </a:rPr>
              <a:t>	&lt;/FONT&gt;</a:t>
            </a:r>
          </a:p>
          <a:p>
            <a:pPr marL="0" indent="0" eaLnBrk="1" hangingPunct="1">
              <a:buFontTx/>
              <a:buNone/>
            </a:pPr>
            <a:r>
              <a:rPr lang="en-US" altLang="en-US" sz="1800" dirty="0" smtClean="0">
                <a:latin typeface="Courier New" pitchFamily="49" charset="0"/>
              </a:rPr>
              <a:t>	&lt;FONT SIZE=</a:t>
            </a:r>
            <a:r>
              <a:rPr lang="en-US" altLang="en-US" dirty="0" smtClean="0"/>
              <a:t>'</a:t>
            </a:r>
            <a:r>
              <a:rPr lang="en-US" altLang="en-US" sz="1800" dirty="0" smtClean="0">
                <a:latin typeface="Courier New" pitchFamily="49" charset="0"/>
              </a:rPr>
              <a:t>2</a:t>
            </a:r>
            <a:r>
              <a:rPr lang="en-US" altLang="en-US" dirty="0" smtClean="0"/>
              <a:t>'</a:t>
            </a:r>
            <a:r>
              <a:rPr lang="en-US" altLang="en-US" sz="1800" dirty="0" smtClean="0">
                <a:latin typeface="Courier New" pitchFamily="49" charset="0"/>
              </a:rPr>
              <a:t> FACE=</a:t>
            </a:r>
            <a:r>
              <a:rPr lang="en-US" altLang="en-US" dirty="0" smtClean="0"/>
              <a:t>'</a:t>
            </a:r>
            <a:r>
              <a:rPr lang="en-US" altLang="en-US" sz="1800" dirty="0" err="1" smtClean="0">
                <a:latin typeface="Courier New" pitchFamily="49" charset="0"/>
              </a:rPr>
              <a:t>arial</a:t>
            </a:r>
            <a:r>
              <a:rPr lang="en-US" altLang="en-US" dirty="0" smtClean="0"/>
              <a:t>'</a:t>
            </a:r>
            <a:r>
              <a:rPr lang="en-US" altLang="en-US" sz="1800" dirty="0" smtClean="0">
                <a:latin typeface="Courier New" pitchFamily="49" charset="0"/>
              </a:rPr>
              <a:t> COLOR=</a:t>
            </a:r>
            <a:r>
              <a:rPr lang="en-US" altLang="en-US" dirty="0" smtClean="0"/>
              <a:t>'</a:t>
            </a:r>
            <a:r>
              <a:rPr lang="en-US" altLang="en-US" sz="1800" dirty="0" smtClean="0">
                <a:latin typeface="Courier New" pitchFamily="49" charset="0"/>
              </a:rPr>
              <a:t>blue</a:t>
            </a:r>
            <a:r>
              <a:rPr lang="en-US" altLang="en-US" dirty="0" smtClean="0"/>
              <a:t>'</a:t>
            </a:r>
            <a:r>
              <a:rPr lang="en-US" altLang="en-US" sz="1800" dirty="0" smtClean="0">
                <a:latin typeface="Courier New" pitchFamily="49" charset="0"/>
              </a:rPr>
              <a:t>&gt;</a:t>
            </a:r>
          </a:p>
          <a:p>
            <a:pPr marL="0" indent="0" eaLnBrk="1" hangingPunct="1">
              <a:buFontTx/>
              <a:buNone/>
            </a:pPr>
            <a:r>
              <a:rPr lang="en-US" altLang="en-US" sz="1800" dirty="0" smtClean="0">
                <a:latin typeface="Courier New" pitchFamily="49" charset="0"/>
              </a:rPr>
              <a:t>		Welcome to our class web page!</a:t>
            </a:r>
          </a:p>
          <a:p>
            <a:pPr marL="0" indent="0" eaLnBrk="1" hangingPunct="1">
              <a:buFontTx/>
              <a:buNone/>
            </a:pPr>
            <a:r>
              <a:rPr lang="en-US" altLang="en-US" sz="1800" dirty="0" smtClean="0">
                <a:latin typeface="Courier New" pitchFamily="49" charset="0"/>
              </a:rPr>
              <a:t>	&lt;/FONT&gt;</a:t>
            </a:r>
          </a:p>
          <a:p>
            <a:pPr marL="0" indent="0" eaLnBrk="1" hangingPunct="1">
              <a:buFontTx/>
              <a:buNone/>
            </a:pPr>
            <a:r>
              <a:rPr lang="en-US" altLang="en-US" sz="1800" dirty="0" smtClean="0">
                <a:latin typeface="Courier New" pitchFamily="49" charset="0"/>
              </a:rPr>
              <a:t>&lt;/HTML&gt;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Line spacing</a:t>
            </a:r>
          </a:p>
        </p:txBody>
      </p:sp>
      <p:sp>
        <p:nvSpPr>
          <p:cNvPr id="17411" name="Rectangle 3"/>
          <p:cNvSpPr>
            <a:spLocks noGrp="1" noChangeArrowheads="1"/>
          </p:cNvSpPr>
          <p:nvPr>
            <p:ph type="body" idx="1"/>
          </p:nvPr>
        </p:nvSpPr>
        <p:spPr/>
        <p:txBody>
          <a:bodyPr/>
          <a:lstStyle/>
          <a:p>
            <a:pPr marL="0" indent="0" eaLnBrk="1" hangingPunct="1">
              <a:buFontTx/>
              <a:buNone/>
            </a:pPr>
            <a:r>
              <a:rPr lang="en-US" altLang="en-US" sz="1800" smtClean="0"/>
              <a:t>In HTML, carriage returns are not coded as line breaks.  You can use them all you wish to format your file, but the presence of a return in the code will </a:t>
            </a:r>
            <a:r>
              <a:rPr lang="en-US" altLang="en-US" sz="1800" i="1" smtClean="0"/>
              <a:t>not</a:t>
            </a:r>
            <a:r>
              <a:rPr lang="en-US" altLang="en-US" sz="1800" smtClean="0"/>
              <a:t> affect the rendering of the text.</a:t>
            </a:r>
          </a:p>
          <a:p>
            <a:pPr marL="0" indent="0" eaLnBrk="1" hangingPunct="1">
              <a:buFontTx/>
              <a:buNone/>
            </a:pPr>
            <a:endParaRPr lang="en-US" altLang="en-US" sz="1800" smtClean="0"/>
          </a:p>
          <a:p>
            <a:pPr marL="0" indent="0" eaLnBrk="1" hangingPunct="1">
              <a:buFontTx/>
              <a:buNone/>
            </a:pPr>
            <a:r>
              <a:rPr lang="en-US" altLang="en-US" sz="1800" smtClean="0"/>
              <a:t>To insert a line break, you must include a tag for it.  </a:t>
            </a:r>
          </a:p>
          <a:p>
            <a:pPr marL="0" indent="0" eaLnBrk="1" hangingPunct="1">
              <a:buFontTx/>
              <a:buNone/>
            </a:pPr>
            <a:endParaRPr lang="en-US" altLang="en-US" sz="1800" smtClean="0"/>
          </a:p>
          <a:p>
            <a:pPr marL="0" indent="0" eaLnBrk="1" hangingPunct="1">
              <a:buFontTx/>
              <a:buNone/>
            </a:pPr>
            <a:r>
              <a:rPr lang="en-US" altLang="en-US" sz="1800" smtClean="0"/>
              <a:t>The line break tag is </a:t>
            </a:r>
            <a:r>
              <a:rPr lang="en-US" altLang="en-US" sz="1800" smtClean="0">
                <a:latin typeface="Courier New" pitchFamily="49" charset="0"/>
              </a:rPr>
              <a:t>&lt;BR&gt;</a:t>
            </a:r>
            <a:r>
              <a:rPr lang="en-US" altLang="en-US" sz="1800" smtClean="0"/>
              <a:t>.  </a:t>
            </a:r>
            <a:r>
              <a:rPr lang="en-US" altLang="en-US" sz="1800" i="1" smtClean="0"/>
              <a:t>There is no closing tag</a:t>
            </a:r>
            <a:r>
              <a:rPr lang="en-US" altLang="en-US" sz="1800" smtClean="0"/>
              <a:t>.</a:t>
            </a:r>
          </a:p>
          <a:p>
            <a:pPr marL="0" indent="0" eaLnBrk="1" hangingPunct="1">
              <a:buFontTx/>
              <a:buNone/>
            </a:pPr>
            <a:endParaRPr lang="en-US" altLang="en-US" sz="18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Line spacing</a:t>
            </a:r>
          </a:p>
        </p:txBody>
      </p:sp>
      <p:sp>
        <p:nvSpPr>
          <p:cNvPr id="18435" name="Rectangle 3"/>
          <p:cNvSpPr>
            <a:spLocks noGrp="1" noChangeArrowheads="1"/>
          </p:cNvSpPr>
          <p:nvPr>
            <p:ph type="body" idx="1"/>
          </p:nvPr>
        </p:nvSpPr>
        <p:spPr/>
        <p:txBody>
          <a:bodyPr/>
          <a:lstStyle/>
          <a:p>
            <a:pPr marL="0" indent="0" eaLnBrk="1" hangingPunct="1">
              <a:buFontTx/>
              <a:buNone/>
            </a:pPr>
            <a:r>
              <a:rPr lang="en-US" altLang="en-US" sz="1800" dirty="0" smtClean="0"/>
              <a:t>Try this example.</a:t>
            </a:r>
          </a:p>
          <a:p>
            <a:pPr marL="0" indent="0" eaLnBrk="1" hangingPunct="1">
              <a:buFontTx/>
              <a:buNone/>
            </a:pPr>
            <a:endParaRPr lang="en-US" altLang="en-US" sz="1800" dirty="0" smtClean="0">
              <a:latin typeface="Courier New" pitchFamily="49" charset="0"/>
            </a:endParaRPr>
          </a:p>
          <a:p>
            <a:pPr marL="0" indent="0" eaLnBrk="1" hangingPunct="1">
              <a:buFontTx/>
              <a:buNone/>
            </a:pPr>
            <a:endParaRPr lang="en-US" altLang="en-US" sz="1800" dirty="0" smtClean="0">
              <a:latin typeface="Courier New" pitchFamily="49" charset="0"/>
            </a:endParaRPr>
          </a:p>
          <a:p>
            <a:pPr marL="0" indent="0" eaLnBrk="1" hangingPunct="1">
              <a:buFontTx/>
              <a:buNone/>
            </a:pPr>
            <a:r>
              <a:rPr lang="en-US" altLang="en-US" sz="1800" dirty="0" smtClean="0">
                <a:latin typeface="Courier New" pitchFamily="49" charset="0"/>
              </a:rPr>
              <a:t>&lt;HTML&gt;</a:t>
            </a:r>
          </a:p>
          <a:p>
            <a:pPr marL="0" indent="0" eaLnBrk="1" hangingPunct="1">
              <a:buFontTx/>
              <a:buNone/>
            </a:pPr>
            <a:r>
              <a:rPr lang="en-US" altLang="en-US" sz="1800" dirty="0" smtClean="0">
                <a:latin typeface="Courier New" pitchFamily="49" charset="0"/>
              </a:rPr>
              <a:t>	&lt;FONT SIZE=</a:t>
            </a:r>
            <a:r>
              <a:rPr lang="en-US" altLang="en-US" dirty="0" smtClean="0"/>
              <a:t>'</a:t>
            </a:r>
            <a:r>
              <a:rPr lang="en-US" altLang="en-US" sz="1800" dirty="0" smtClean="0">
                <a:latin typeface="Courier New" pitchFamily="49" charset="0"/>
              </a:rPr>
              <a:t>3</a:t>
            </a:r>
            <a:r>
              <a:rPr lang="en-US" altLang="en-US" dirty="0" smtClean="0"/>
              <a:t>'</a:t>
            </a:r>
            <a:r>
              <a:rPr lang="en-US" altLang="en-US" sz="1800" dirty="0" smtClean="0">
                <a:latin typeface="Courier New" pitchFamily="49" charset="0"/>
              </a:rPr>
              <a:t> FACE=</a:t>
            </a:r>
            <a:r>
              <a:rPr lang="en-US" altLang="en-US" dirty="0" smtClean="0"/>
              <a:t>'</a:t>
            </a:r>
            <a:r>
              <a:rPr lang="en-US" altLang="en-US" sz="1800" dirty="0" err="1" smtClean="0">
                <a:latin typeface="Courier New" pitchFamily="49" charset="0"/>
              </a:rPr>
              <a:t>arial</a:t>
            </a:r>
            <a:r>
              <a:rPr lang="en-US" altLang="en-US" dirty="0" smtClean="0"/>
              <a:t>'</a:t>
            </a:r>
            <a:r>
              <a:rPr lang="en-US" altLang="en-US" sz="1800" dirty="0" smtClean="0">
                <a:latin typeface="Courier New" pitchFamily="49" charset="0"/>
              </a:rPr>
              <a:t> COLOR=blue&gt;</a:t>
            </a:r>
          </a:p>
          <a:p>
            <a:pPr marL="0" indent="0" eaLnBrk="1" hangingPunct="1">
              <a:buFontTx/>
              <a:buNone/>
            </a:pPr>
            <a:r>
              <a:rPr lang="en-US" altLang="en-US" sz="1800" dirty="0" smtClean="0">
                <a:latin typeface="Courier New" pitchFamily="49" charset="0"/>
              </a:rPr>
              <a:t>		 Psychology 350</a:t>
            </a:r>
          </a:p>
          <a:p>
            <a:pPr marL="0" indent="0" eaLnBrk="1" hangingPunct="1">
              <a:buFontTx/>
              <a:buNone/>
            </a:pPr>
            <a:r>
              <a:rPr lang="en-US" altLang="en-US" sz="1800" dirty="0" smtClean="0">
                <a:latin typeface="Courier New" pitchFamily="49" charset="0"/>
              </a:rPr>
              <a:t>	&lt;/FONT&gt;</a:t>
            </a:r>
          </a:p>
          <a:p>
            <a:pPr marL="0" indent="0" eaLnBrk="1" hangingPunct="1">
              <a:buFontTx/>
              <a:buNone/>
            </a:pPr>
            <a:r>
              <a:rPr lang="en-US" altLang="en-US" sz="1800" dirty="0" smtClean="0">
                <a:latin typeface="Courier New" pitchFamily="49" charset="0"/>
              </a:rPr>
              <a:t>	</a:t>
            </a:r>
            <a:r>
              <a:rPr lang="en-US" altLang="en-US" sz="1800" dirty="0" smtClean="0">
                <a:solidFill>
                  <a:srgbClr val="F94717"/>
                </a:solidFill>
                <a:latin typeface="Courier New" pitchFamily="49" charset="0"/>
              </a:rPr>
              <a:t>&lt;BR&gt;&lt;BR&gt;</a:t>
            </a:r>
          </a:p>
          <a:p>
            <a:pPr marL="0" indent="0" eaLnBrk="1" hangingPunct="1">
              <a:buFontTx/>
              <a:buNone/>
            </a:pPr>
            <a:r>
              <a:rPr lang="en-US" altLang="en-US" sz="1800" dirty="0" smtClean="0">
                <a:latin typeface="Courier New" pitchFamily="49" charset="0"/>
              </a:rPr>
              <a:t>	&lt;FONT SIZE=</a:t>
            </a:r>
            <a:r>
              <a:rPr lang="en-US" altLang="en-US" dirty="0" smtClean="0"/>
              <a:t>'</a:t>
            </a:r>
            <a:r>
              <a:rPr lang="en-US" altLang="en-US" sz="1800" dirty="0" smtClean="0">
                <a:latin typeface="Courier New" pitchFamily="49" charset="0"/>
              </a:rPr>
              <a:t>2</a:t>
            </a:r>
            <a:r>
              <a:rPr lang="en-US" altLang="en-US" dirty="0" smtClean="0"/>
              <a:t>'</a:t>
            </a:r>
            <a:r>
              <a:rPr lang="en-US" altLang="en-US" sz="1800" dirty="0" smtClean="0">
                <a:latin typeface="Courier New" pitchFamily="49" charset="0"/>
              </a:rPr>
              <a:t> FACE=</a:t>
            </a:r>
            <a:r>
              <a:rPr lang="en-US" altLang="en-US" dirty="0" smtClean="0"/>
              <a:t>'</a:t>
            </a:r>
            <a:r>
              <a:rPr lang="en-US" altLang="en-US" sz="1800" dirty="0" err="1" smtClean="0">
                <a:latin typeface="Courier New" pitchFamily="49" charset="0"/>
              </a:rPr>
              <a:t>arial</a:t>
            </a:r>
            <a:r>
              <a:rPr lang="en-US" altLang="en-US" dirty="0" smtClean="0"/>
              <a:t>'</a:t>
            </a:r>
            <a:r>
              <a:rPr lang="en-US" altLang="en-US" sz="1800" dirty="0" smtClean="0">
                <a:latin typeface="Courier New" pitchFamily="49" charset="0"/>
              </a:rPr>
              <a:t> COLOR=</a:t>
            </a:r>
            <a:r>
              <a:rPr lang="en-US" altLang="en-US" dirty="0" smtClean="0"/>
              <a:t>'</a:t>
            </a:r>
            <a:r>
              <a:rPr lang="en-US" altLang="en-US" sz="1800" dirty="0" smtClean="0">
                <a:latin typeface="Courier New" pitchFamily="49" charset="0"/>
              </a:rPr>
              <a:t>blue</a:t>
            </a:r>
            <a:r>
              <a:rPr lang="en-US" altLang="en-US" dirty="0" smtClean="0"/>
              <a:t>'</a:t>
            </a:r>
            <a:r>
              <a:rPr lang="en-US" altLang="en-US" sz="1800" dirty="0" smtClean="0">
                <a:latin typeface="Courier New" pitchFamily="49" charset="0"/>
              </a:rPr>
              <a:t>&gt;</a:t>
            </a:r>
          </a:p>
          <a:p>
            <a:pPr marL="0" indent="0" eaLnBrk="1" hangingPunct="1">
              <a:buFontTx/>
              <a:buNone/>
            </a:pPr>
            <a:r>
              <a:rPr lang="en-US" altLang="en-US" sz="1800" dirty="0" smtClean="0">
                <a:latin typeface="Courier New" pitchFamily="49" charset="0"/>
              </a:rPr>
              <a:t>		 Welcome to our class web page!</a:t>
            </a:r>
          </a:p>
          <a:p>
            <a:pPr marL="0" indent="0" eaLnBrk="1" hangingPunct="1">
              <a:buFontTx/>
              <a:buNone/>
            </a:pPr>
            <a:r>
              <a:rPr lang="en-US" altLang="en-US" sz="1800" dirty="0" smtClean="0">
                <a:latin typeface="Courier New" pitchFamily="49" charset="0"/>
              </a:rPr>
              <a:t>	&lt;/FONT&gt;</a:t>
            </a:r>
          </a:p>
          <a:p>
            <a:pPr marL="0" indent="0" eaLnBrk="1" hangingPunct="1">
              <a:buFontTx/>
              <a:buNone/>
            </a:pPr>
            <a:r>
              <a:rPr lang="en-US" altLang="en-US" sz="1800" dirty="0" smtClean="0">
                <a:latin typeface="Courier New" pitchFamily="49" charset="0"/>
              </a:rPr>
              <a:t>&lt;/HTML&gt;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Blank Spaces</a:t>
            </a:r>
          </a:p>
        </p:txBody>
      </p:sp>
      <p:sp>
        <p:nvSpPr>
          <p:cNvPr id="19459" name="Rectangle 3"/>
          <p:cNvSpPr>
            <a:spLocks noGrp="1" noChangeArrowheads="1"/>
          </p:cNvSpPr>
          <p:nvPr>
            <p:ph type="body" idx="1"/>
          </p:nvPr>
        </p:nvSpPr>
        <p:spPr/>
        <p:txBody>
          <a:bodyPr/>
          <a:lstStyle/>
          <a:p>
            <a:pPr marL="0" indent="0" eaLnBrk="1" hangingPunct="1">
              <a:buFontTx/>
              <a:buNone/>
            </a:pPr>
            <a:r>
              <a:rPr lang="en-US" altLang="en-US" sz="1800" smtClean="0"/>
              <a:t>Blank spaces work in a similar way: Any space (greater than 1) that exists in the HTML code will not be rendered.</a:t>
            </a:r>
          </a:p>
          <a:p>
            <a:pPr marL="0" indent="0" eaLnBrk="1" hangingPunct="1">
              <a:buFontTx/>
              <a:buNone/>
            </a:pPr>
            <a:endParaRPr lang="en-US" altLang="en-US" sz="1800" smtClean="0"/>
          </a:p>
          <a:p>
            <a:pPr marL="0" indent="0" eaLnBrk="1" hangingPunct="1">
              <a:buFontTx/>
              <a:buNone/>
            </a:pPr>
            <a:r>
              <a:rPr lang="en-US" altLang="en-US" sz="1800" smtClean="0"/>
              <a:t>If you want a sequence of blank spaces (e.g., for minor indenting), you have to include them explicitly. </a:t>
            </a:r>
          </a:p>
          <a:p>
            <a:pPr marL="0" indent="0" eaLnBrk="1" hangingPunct="1">
              <a:buFontTx/>
              <a:buNone/>
            </a:pPr>
            <a:endParaRPr lang="en-US" altLang="en-US" sz="1800" smtClean="0"/>
          </a:p>
          <a:p>
            <a:pPr marL="0" indent="0" eaLnBrk="1" hangingPunct="1">
              <a:buFontTx/>
              <a:buNone/>
            </a:pPr>
            <a:r>
              <a:rPr lang="en-US" altLang="en-US" sz="1800" smtClean="0"/>
              <a:t>The command is </a:t>
            </a:r>
            <a:r>
              <a:rPr lang="en-US" altLang="en-US" sz="1800" smtClean="0">
                <a:solidFill>
                  <a:srgbClr val="F94717"/>
                </a:solidFill>
                <a:latin typeface="Courier New" pitchFamily="49" charset="0"/>
              </a:rPr>
              <a:t>&amp;nbsp</a:t>
            </a:r>
          </a:p>
          <a:p>
            <a:pPr marL="0" indent="0" eaLnBrk="1" hangingPunct="1">
              <a:buFontTx/>
              <a:buNone/>
            </a:pPr>
            <a:endParaRPr lang="en-US" altLang="en-US" sz="1800" smtClean="0"/>
          </a:p>
          <a:p>
            <a:pPr marL="0" indent="0" eaLnBrk="1" hangingPunct="1">
              <a:buFontTx/>
              <a:buNone/>
            </a:pPr>
            <a:r>
              <a:rPr lang="en-US" altLang="en-US" sz="1800" smtClean="0"/>
              <a:t>(Notice that this is not a tag per se, but it is still an HTML command. nbsp stands for </a:t>
            </a:r>
            <a:r>
              <a:rPr lang="en-US" altLang="en-US" sz="1800" i="1" smtClean="0"/>
              <a:t>Non-Breaking Space</a:t>
            </a:r>
            <a:r>
              <a:rPr lang="en-US" altLang="en-US" sz="1800" smtClean="0"/>
              <a:t>.)</a:t>
            </a:r>
          </a:p>
          <a:p>
            <a:pPr marL="0" indent="0" eaLnBrk="1" hangingPunct="1">
              <a:buFontTx/>
              <a:buNone/>
            </a:pPr>
            <a:endParaRPr lang="en-US" altLang="en-US" sz="1800" smtClean="0"/>
          </a:p>
          <a:p>
            <a:pPr marL="0" indent="0" eaLnBrk="1" hangingPunct="1">
              <a:buFontTx/>
              <a:buNone/>
            </a:pPr>
            <a:endParaRPr lang="en-US" altLang="en-US" sz="1800" smtClean="0">
              <a:latin typeface="Courier New" pitchFamily="49"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Blank spaces</a:t>
            </a:r>
          </a:p>
        </p:txBody>
      </p:sp>
      <p:sp>
        <p:nvSpPr>
          <p:cNvPr id="20483" name="Rectangle 3"/>
          <p:cNvSpPr>
            <a:spLocks noGrp="1" noChangeArrowheads="1"/>
          </p:cNvSpPr>
          <p:nvPr>
            <p:ph type="body" idx="1"/>
          </p:nvPr>
        </p:nvSpPr>
        <p:spPr/>
        <p:txBody>
          <a:bodyPr/>
          <a:lstStyle/>
          <a:p>
            <a:pPr marL="0" indent="0" eaLnBrk="1" hangingPunct="1">
              <a:buFontTx/>
              <a:buNone/>
            </a:pPr>
            <a:r>
              <a:rPr lang="en-US" altLang="en-US" sz="1800" dirty="0" smtClean="0"/>
              <a:t>Try this example.</a:t>
            </a:r>
          </a:p>
          <a:p>
            <a:pPr marL="0" indent="0" eaLnBrk="1" hangingPunct="1">
              <a:buFontTx/>
              <a:buNone/>
            </a:pPr>
            <a:endParaRPr lang="en-US" altLang="en-US" sz="1800" dirty="0" smtClean="0">
              <a:latin typeface="Courier New" pitchFamily="49" charset="0"/>
            </a:endParaRPr>
          </a:p>
          <a:p>
            <a:pPr marL="0" indent="0" eaLnBrk="1" hangingPunct="1">
              <a:buFontTx/>
              <a:buNone/>
            </a:pPr>
            <a:endParaRPr lang="en-US" altLang="en-US" sz="1800" dirty="0" smtClean="0">
              <a:latin typeface="Courier New" pitchFamily="49" charset="0"/>
            </a:endParaRPr>
          </a:p>
          <a:p>
            <a:pPr marL="0" indent="0" eaLnBrk="1" hangingPunct="1">
              <a:buFontTx/>
              <a:buNone/>
            </a:pPr>
            <a:r>
              <a:rPr lang="en-US" altLang="en-US" sz="1800" dirty="0" smtClean="0">
                <a:latin typeface="Courier New" pitchFamily="49" charset="0"/>
              </a:rPr>
              <a:t>&lt;HTML&gt;</a:t>
            </a:r>
          </a:p>
          <a:p>
            <a:pPr marL="0" indent="0" eaLnBrk="1" hangingPunct="1">
              <a:buFontTx/>
              <a:buNone/>
            </a:pPr>
            <a:r>
              <a:rPr lang="en-US" altLang="en-US" sz="1800" dirty="0" smtClean="0">
                <a:latin typeface="Courier New" pitchFamily="49" charset="0"/>
              </a:rPr>
              <a:t>Factor 1&lt;BR&gt;</a:t>
            </a:r>
          </a:p>
          <a:p>
            <a:pPr marL="0" indent="0" eaLnBrk="1" hangingPunct="1">
              <a:buFontTx/>
              <a:buNone/>
            </a:pPr>
            <a:r>
              <a:rPr lang="en-US" altLang="en-US" sz="1800" dirty="0" smtClean="0">
                <a:latin typeface="Courier New" pitchFamily="49" charset="0"/>
              </a:rPr>
              <a:t>&amp;</a:t>
            </a:r>
            <a:r>
              <a:rPr lang="en-US" altLang="en-US" sz="1800" dirty="0" err="1" smtClean="0">
                <a:latin typeface="Courier New" pitchFamily="49" charset="0"/>
              </a:rPr>
              <a:t>nbsp</a:t>
            </a:r>
            <a:r>
              <a:rPr lang="en-US" altLang="en-US" sz="1800" dirty="0" smtClean="0">
                <a:latin typeface="Courier New" pitchFamily="49" charset="0"/>
              </a:rPr>
              <a:t> &amp;</a:t>
            </a:r>
            <a:r>
              <a:rPr lang="en-US" altLang="en-US" sz="1800" dirty="0" err="1" smtClean="0">
                <a:latin typeface="Courier New" pitchFamily="49" charset="0"/>
              </a:rPr>
              <a:t>nbsp</a:t>
            </a:r>
            <a:r>
              <a:rPr lang="en-US" altLang="en-US" sz="1800" dirty="0" smtClean="0">
                <a:latin typeface="Courier New" pitchFamily="49" charset="0"/>
              </a:rPr>
              <a:t> joy &lt;BR&gt;</a:t>
            </a:r>
          </a:p>
          <a:p>
            <a:pPr marL="0" indent="0" eaLnBrk="1" hangingPunct="1">
              <a:buFontTx/>
              <a:buNone/>
            </a:pPr>
            <a:r>
              <a:rPr lang="en-US" altLang="en-US" sz="1800" dirty="0" smtClean="0">
                <a:latin typeface="Courier New" pitchFamily="49" charset="0"/>
              </a:rPr>
              <a:t>&amp;</a:t>
            </a:r>
            <a:r>
              <a:rPr lang="en-US" altLang="en-US" sz="1800" dirty="0" err="1" smtClean="0">
                <a:latin typeface="Courier New" pitchFamily="49" charset="0"/>
              </a:rPr>
              <a:t>nbsp</a:t>
            </a:r>
            <a:r>
              <a:rPr lang="en-US" altLang="en-US" sz="1800" dirty="0" smtClean="0">
                <a:latin typeface="Courier New" pitchFamily="49" charset="0"/>
              </a:rPr>
              <a:t> &amp;</a:t>
            </a:r>
            <a:r>
              <a:rPr lang="en-US" altLang="en-US" sz="1800" dirty="0" err="1" smtClean="0">
                <a:latin typeface="Courier New" pitchFamily="49" charset="0"/>
              </a:rPr>
              <a:t>nbsp</a:t>
            </a:r>
            <a:r>
              <a:rPr lang="en-US" altLang="en-US" sz="1800" dirty="0" smtClean="0">
                <a:latin typeface="Courier New" pitchFamily="49" charset="0"/>
              </a:rPr>
              <a:t> happy &lt;BR&gt;</a:t>
            </a:r>
          </a:p>
          <a:p>
            <a:pPr marL="0" indent="0" eaLnBrk="1" hangingPunct="1">
              <a:buFontTx/>
              <a:buNone/>
            </a:pPr>
            <a:r>
              <a:rPr lang="en-US" altLang="en-US" sz="1800" dirty="0" smtClean="0">
                <a:latin typeface="Courier New" pitchFamily="49" charset="0"/>
              </a:rPr>
              <a:t>Factor 2&lt;BR&gt;</a:t>
            </a:r>
          </a:p>
          <a:p>
            <a:pPr marL="0" indent="0" eaLnBrk="1" hangingPunct="1">
              <a:buFontTx/>
              <a:buNone/>
            </a:pPr>
            <a:r>
              <a:rPr lang="en-US" altLang="en-US" sz="1800" dirty="0" smtClean="0">
                <a:latin typeface="Courier New" pitchFamily="49" charset="0"/>
              </a:rPr>
              <a:t>&amp;</a:t>
            </a:r>
            <a:r>
              <a:rPr lang="en-US" altLang="en-US" sz="1800" dirty="0" err="1" smtClean="0">
                <a:latin typeface="Courier New" pitchFamily="49" charset="0"/>
              </a:rPr>
              <a:t>nbsp</a:t>
            </a:r>
            <a:r>
              <a:rPr lang="en-US" altLang="en-US" sz="1800" dirty="0" smtClean="0">
                <a:latin typeface="Courier New" pitchFamily="49" charset="0"/>
              </a:rPr>
              <a:t> &amp;</a:t>
            </a:r>
            <a:r>
              <a:rPr lang="en-US" altLang="en-US" sz="1800" dirty="0" err="1" smtClean="0">
                <a:latin typeface="Courier New" pitchFamily="49" charset="0"/>
              </a:rPr>
              <a:t>nbsp</a:t>
            </a:r>
            <a:r>
              <a:rPr lang="en-US" altLang="en-US" sz="1800" dirty="0" smtClean="0">
                <a:latin typeface="Courier New" pitchFamily="49" charset="0"/>
              </a:rPr>
              <a:t> sad &lt;BR&gt;</a:t>
            </a:r>
          </a:p>
          <a:p>
            <a:pPr marL="0" indent="0" eaLnBrk="1" hangingPunct="1">
              <a:buFontTx/>
              <a:buNone/>
            </a:pPr>
            <a:r>
              <a:rPr lang="en-US" altLang="en-US" sz="1800" dirty="0" smtClean="0">
                <a:latin typeface="Courier New" pitchFamily="49" charset="0"/>
              </a:rPr>
              <a:t>&amp;</a:t>
            </a:r>
            <a:r>
              <a:rPr lang="en-US" altLang="en-US" sz="1800" dirty="0" err="1" smtClean="0">
                <a:latin typeface="Courier New" pitchFamily="49" charset="0"/>
              </a:rPr>
              <a:t>nbsp</a:t>
            </a:r>
            <a:r>
              <a:rPr lang="en-US" altLang="en-US" sz="1800" dirty="0" smtClean="0">
                <a:latin typeface="Courier New" pitchFamily="49" charset="0"/>
              </a:rPr>
              <a:t> &amp;</a:t>
            </a:r>
            <a:r>
              <a:rPr lang="en-US" altLang="en-US" sz="1800" dirty="0" err="1" smtClean="0">
                <a:latin typeface="Courier New" pitchFamily="49" charset="0"/>
              </a:rPr>
              <a:t>nbsp</a:t>
            </a:r>
            <a:r>
              <a:rPr lang="en-US" altLang="en-US" sz="1800" dirty="0" smtClean="0">
                <a:latin typeface="Courier New" pitchFamily="49" charset="0"/>
              </a:rPr>
              <a:t> shame &lt;BR&gt;</a:t>
            </a:r>
          </a:p>
          <a:p>
            <a:pPr marL="0" indent="0" eaLnBrk="1" hangingPunct="1">
              <a:buFontTx/>
              <a:buNone/>
            </a:pPr>
            <a:r>
              <a:rPr lang="en-US" altLang="en-US" sz="1800" dirty="0" smtClean="0">
                <a:latin typeface="Courier New" pitchFamily="49" charset="0"/>
              </a:rPr>
              <a:t>&lt;/HTML&gt;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Centering Text</a:t>
            </a:r>
          </a:p>
        </p:txBody>
      </p:sp>
      <p:sp>
        <p:nvSpPr>
          <p:cNvPr id="21507" name="Rectangle 3"/>
          <p:cNvSpPr>
            <a:spLocks noGrp="1" noChangeArrowheads="1"/>
          </p:cNvSpPr>
          <p:nvPr>
            <p:ph type="body" idx="1"/>
          </p:nvPr>
        </p:nvSpPr>
        <p:spPr/>
        <p:txBody>
          <a:bodyPr/>
          <a:lstStyle/>
          <a:p>
            <a:pPr marL="0" indent="0" eaLnBrk="1" hangingPunct="1">
              <a:buFontTx/>
              <a:buNone/>
            </a:pPr>
            <a:r>
              <a:rPr lang="en-US" altLang="en-US" sz="1800" dirty="0" smtClean="0"/>
              <a:t>To center text, use the &lt;CENTER&gt; and &lt;/CENTER&gt; tags</a:t>
            </a:r>
          </a:p>
          <a:p>
            <a:pPr marL="0" indent="0" eaLnBrk="1" hangingPunct="1">
              <a:buFontTx/>
              <a:buNone/>
            </a:pPr>
            <a:endParaRPr lang="en-US" altLang="en-US" sz="1800" dirty="0" smtClean="0"/>
          </a:p>
          <a:p>
            <a:pPr marL="0" indent="0" eaLnBrk="1" hangingPunct="1">
              <a:buFontTx/>
              <a:buNone/>
            </a:pPr>
            <a:r>
              <a:rPr lang="en-US" altLang="en-US" sz="1800" dirty="0" smtClean="0"/>
              <a:t>Try this example.</a:t>
            </a:r>
          </a:p>
          <a:p>
            <a:pPr marL="0" indent="0" eaLnBrk="1" hangingPunct="1">
              <a:buFontTx/>
              <a:buNone/>
            </a:pPr>
            <a:endParaRPr lang="en-US" altLang="en-US" sz="1800" dirty="0" smtClean="0">
              <a:latin typeface="Courier New" pitchFamily="49" charset="0"/>
            </a:endParaRPr>
          </a:p>
          <a:p>
            <a:pPr marL="0" indent="0" eaLnBrk="1" hangingPunct="1">
              <a:buFontTx/>
              <a:buNone/>
            </a:pPr>
            <a:endParaRPr lang="en-US" altLang="en-US" sz="1800" dirty="0" smtClean="0">
              <a:latin typeface="Courier New" pitchFamily="49" charset="0"/>
            </a:endParaRPr>
          </a:p>
          <a:p>
            <a:pPr marL="0" indent="0" eaLnBrk="1" hangingPunct="1">
              <a:buFontTx/>
              <a:buNone/>
            </a:pPr>
            <a:r>
              <a:rPr lang="en-US" altLang="en-US" sz="1800" dirty="0" smtClean="0">
                <a:latin typeface="Courier New" pitchFamily="49" charset="0"/>
              </a:rPr>
              <a:t>&lt;HTML&gt;</a:t>
            </a:r>
          </a:p>
          <a:p>
            <a:pPr marL="0" indent="0" eaLnBrk="1" hangingPunct="1">
              <a:buFontTx/>
              <a:buNone/>
            </a:pPr>
            <a:r>
              <a:rPr lang="en-US" altLang="en-US" sz="1800" dirty="0" smtClean="0">
                <a:latin typeface="Courier New" pitchFamily="49" charset="0"/>
              </a:rPr>
              <a:t>&lt;CENTER&gt;Personality Research 350&lt;/CENTER&gt;</a:t>
            </a:r>
          </a:p>
          <a:p>
            <a:pPr marL="0" indent="0" eaLnBrk="1" hangingPunct="1">
              <a:buFontTx/>
              <a:buNone/>
            </a:pPr>
            <a:r>
              <a:rPr lang="en-US" altLang="en-US" sz="1800" dirty="0" smtClean="0">
                <a:latin typeface="Courier New" pitchFamily="49" charset="0"/>
              </a:rPr>
              <a:t>&lt;BR&gt;&lt;BR&gt;</a:t>
            </a:r>
          </a:p>
          <a:p>
            <a:pPr marL="0" indent="0" eaLnBrk="1" hangingPunct="1">
              <a:buFontTx/>
              <a:buNone/>
            </a:pPr>
            <a:r>
              <a:rPr lang="en-US" altLang="en-US" sz="1800" dirty="0" smtClean="0">
                <a:latin typeface="Courier New" pitchFamily="49" charset="0"/>
              </a:rPr>
              <a:t>The purpose of this study is to learn more about the way people understand others.</a:t>
            </a:r>
          </a:p>
          <a:p>
            <a:pPr marL="0" indent="0" eaLnBrk="1" hangingPunct="1">
              <a:buFontTx/>
              <a:buNone/>
            </a:pPr>
            <a:r>
              <a:rPr lang="en-US" altLang="en-US" sz="1800" dirty="0" smtClean="0">
                <a:latin typeface="Courier New" pitchFamily="49" charset="0"/>
              </a:rPr>
              <a:t>&lt;/HTML&gt;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Creating Links</a:t>
            </a:r>
          </a:p>
        </p:txBody>
      </p:sp>
      <p:sp>
        <p:nvSpPr>
          <p:cNvPr id="22531" name="Rectangle 3"/>
          <p:cNvSpPr>
            <a:spLocks noGrp="1" noChangeArrowheads="1"/>
          </p:cNvSpPr>
          <p:nvPr>
            <p:ph type="body" idx="1"/>
          </p:nvPr>
        </p:nvSpPr>
        <p:spPr/>
        <p:txBody>
          <a:bodyPr/>
          <a:lstStyle/>
          <a:p>
            <a:pPr marL="0" indent="0" eaLnBrk="1" hangingPunct="1">
              <a:buFontTx/>
              <a:buNone/>
            </a:pPr>
            <a:r>
              <a:rPr lang="en-US" altLang="en-US" sz="1800" dirty="0" smtClean="0"/>
              <a:t>A </a:t>
            </a:r>
            <a:r>
              <a:rPr lang="en-US" altLang="en-US" sz="1800" u="sng" dirty="0" smtClean="0"/>
              <a:t>link</a:t>
            </a:r>
            <a:r>
              <a:rPr lang="en-US" altLang="en-US" sz="1800" dirty="0" smtClean="0"/>
              <a:t> is a portion of the page that, when clicked, automatically transports the user to a new page.</a:t>
            </a:r>
          </a:p>
          <a:p>
            <a:pPr marL="0" indent="0" eaLnBrk="1" hangingPunct="1">
              <a:buFontTx/>
              <a:buNone/>
            </a:pPr>
            <a:endParaRPr lang="en-US" altLang="en-US" sz="1800" dirty="0" smtClean="0"/>
          </a:p>
          <a:p>
            <a:pPr marL="0" indent="0" eaLnBrk="1" hangingPunct="1">
              <a:buFontTx/>
              <a:buNone/>
            </a:pPr>
            <a:r>
              <a:rPr lang="en-US" altLang="en-US" sz="1800" dirty="0" smtClean="0"/>
              <a:t>HTML code:</a:t>
            </a:r>
          </a:p>
          <a:p>
            <a:pPr marL="0" indent="0" eaLnBrk="1" hangingPunct="1">
              <a:buFontTx/>
              <a:buNone/>
            </a:pPr>
            <a:endParaRPr lang="en-US" altLang="en-US" sz="1800" dirty="0" smtClean="0"/>
          </a:p>
          <a:p>
            <a:pPr marL="0" indent="0" eaLnBrk="1" hangingPunct="1">
              <a:buFontTx/>
              <a:buNone/>
            </a:pPr>
            <a:r>
              <a:rPr lang="en-US" altLang="en-US" sz="1800" dirty="0" smtClean="0">
                <a:latin typeface="Courier New" pitchFamily="49" charset="0"/>
              </a:rPr>
              <a:t>&lt;A HREF=</a:t>
            </a:r>
            <a:r>
              <a:rPr lang="en-US" altLang="en-US" dirty="0" smtClean="0"/>
              <a:t>'</a:t>
            </a:r>
            <a:r>
              <a:rPr lang="en-US" altLang="en-US" sz="1800" dirty="0" smtClean="0">
                <a:latin typeface="Courier New" pitchFamily="49" charset="0"/>
              </a:rPr>
              <a:t>http://www.google.com</a:t>
            </a:r>
            <a:r>
              <a:rPr lang="en-US" altLang="en-US" dirty="0" smtClean="0"/>
              <a:t>'</a:t>
            </a:r>
            <a:r>
              <a:rPr lang="en-US" altLang="en-US" sz="1800" dirty="0" smtClean="0">
                <a:latin typeface="Courier New" pitchFamily="49" charset="0"/>
              </a:rPr>
              <a:t>&gt;click here to go to Google&lt;/A&gt;</a:t>
            </a:r>
          </a:p>
          <a:p>
            <a:pPr marL="0" indent="0" eaLnBrk="1" hangingPunct="1">
              <a:buFontTx/>
              <a:buNone/>
            </a:pPr>
            <a:endParaRPr lang="en-US" altLang="en-US" sz="1800" dirty="0" smtClean="0">
              <a:latin typeface="Courier New" pitchFamily="49" charset="0"/>
            </a:endParaRPr>
          </a:p>
          <a:p>
            <a:pPr marL="0" indent="0" eaLnBrk="1" hangingPunct="1">
              <a:buFontTx/>
              <a:buNone/>
            </a:pPr>
            <a:r>
              <a:rPr lang="en-US" altLang="en-US" sz="1800" dirty="0" smtClean="0"/>
              <a:t>Note: The “A” stands for “anchor”.  The HREF attribute is the URL for the page you want the user to go to when the link is clicked.  The text in between the two tags will be what the user </a:t>
            </a:r>
            <a:r>
              <a:rPr lang="en-US" altLang="en-US" sz="1800" i="1" dirty="0" smtClean="0"/>
              <a:t>sees</a:t>
            </a:r>
            <a:r>
              <a:rPr lang="en-US" altLang="en-US" sz="1800" dirty="0" smtClean="0"/>
              <a:t> as the link.</a:t>
            </a:r>
          </a:p>
          <a:p>
            <a:pPr marL="0" indent="0" eaLnBrk="1" hangingPunct="1">
              <a:buFontTx/>
              <a:buNone/>
            </a:pPr>
            <a:endParaRPr lang="en-US" altLang="en-US" sz="1800" dirty="0" smtClean="0"/>
          </a:p>
          <a:p>
            <a:pPr marL="0" indent="0" eaLnBrk="1" hangingPunct="1">
              <a:buFontTx/>
              <a:buNone/>
            </a:pPr>
            <a:r>
              <a:rPr lang="en-US" altLang="en-US" sz="1800" dirty="0" smtClean="0"/>
              <a:t>Although there are many ways to specify the URL, the most reliable way to do so is to start with http:// and include the </a:t>
            </a:r>
            <a:r>
              <a:rPr lang="en-US" altLang="en-US" sz="1800" b="1" dirty="0" smtClean="0"/>
              <a:t>FULL URL</a:t>
            </a:r>
            <a:r>
              <a:rPr lang="en-US" altLang="en-US" sz="1800" dirty="0" smtClean="0"/>
              <a:t> that you would see on your browser address bar (see example above).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Cascading Style Sheets (CSS)</a:t>
            </a:r>
          </a:p>
        </p:txBody>
      </p:sp>
      <p:sp>
        <p:nvSpPr>
          <p:cNvPr id="23555" name="Rectangle 3"/>
          <p:cNvSpPr>
            <a:spLocks noGrp="1" noChangeArrowheads="1"/>
          </p:cNvSpPr>
          <p:nvPr>
            <p:ph type="body" idx="1"/>
          </p:nvPr>
        </p:nvSpPr>
        <p:spPr/>
        <p:txBody>
          <a:bodyPr/>
          <a:lstStyle/>
          <a:p>
            <a:pPr eaLnBrk="1" hangingPunct="1"/>
            <a:r>
              <a:rPr lang="en-US" altLang="en-US" smtClean="0"/>
              <a:t>One of the cumbersome aspects of formatting text in classic HTML is the sheer number of tags required to do so.  If you choose to change the “style” of your web page after a period of time, all of the code needs to be rewritten.</a:t>
            </a:r>
          </a:p>
          <a:p>
            <a:pPr eaLnBrk="1" hangingPunct="1"/>
            <a:endParaRPr lang="en-US" altLang="en-US" smtClean="0"/>
          </a:p>
          <a:p>
            <a:pPr eaLnBrk="1" hangingPunct="1"/>
            <a:r>
              <a:rPr lang="en-US" altLang="en-US" smtClean="0"/>
              <a:t>This is especially inconvenient when working with tables because the text has to be formatted separately within each cell.</a:t>
            </a:r>
          </a:p>
          <a:p>
            <a:pPr eaLnBrk="1" hangingPunct="1"/>
            <a:endParaRPr lang="en-US" altLang="en-US" smtClean="0"/>
          </a:p>
          <a:p>
            <a:pPr eaLnBrk="1" hangingPunct="1"/>
            <a:r>
              <a:rPr lang="en-US" altLang="en-US" smtClean="0"/>
              <a:t>CSS provides a means for separating </a:t>
            </a:r>
            <a:r>
              <a:rPr lang="en-US" altLang="en-US" i="1" smtClean="0"/>
              <a:t>style</a:t>
            </a:r>
            <a:r>
              <a:rPr lang="en-US" altLang="en-US" smtClean="0"/>
              <a:t> from </a:t>
            </a:r>
            <a:r>
              <a:rPr lang="en-US" altLang="en-US" i="1" smtClean="0"/>
              <a:t>content</a:t>
            </a:r>
            <a:r>
              <a:rPr lang="en-US" altLang="en-US" smtClean="0"/>
              <a:t> and is an efficient way to add pizzazz (not pizza) and personality to your web pages.</a:t>
            </a:r>
          </a:p>
          <a:p>
            <a:pPr eaLnBrk="1" hangingPunct="1"/>
            <a:endParaRPr lang="en-US" alt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CSS</a:t>
            </a:r>
          </a:p>
        </p:txBody>
      </p:sp>
      <p:sp>
        <p:nvSpPr>
          <p:cNvPr id="24579" name="Rectangle 3"/>
          <p:cNvSpPr>
            <a:spLocks noGrp="1" noChangeArrowheads="1"/>
          </p:cNvSpPr>
          <p:nvPr>
            <p:ph type="body" idx="1"/>
          </p:nvPr>
        </p:nvSpPr>
        <p:spPr/>
        <p:txBody>
          <a:bodyPr/>
          <a:lstStyle/>
          <a:p>
            <a:pPr marL="0" indent="0" eaLnBrk="1" hangingPunct="1">
              <a:buFontTx/>
              <a:buNone/>
            </a:pPr>
            <a:r>
              <a:rPr lang="en-US" altLang="en-US" sz="1800" dirty="0" smtClean="0"/>
              <a:t>Any text that is placed in-between these tags will be rendered by the browser. Try this example.</a:t>
            </a:r>
          </a:p>
          <a:p>
            <a:pPr marL="0" indent="0" eaLnBrk="1" hangingPunct="1">
              <a:buFontTx/>
              <a:buNone/>
            </a:pPr>
            <a:endParaRPr lang="en-US" altLang="en-US" sz="1800" dirty="0" smtClean="0"/>
          </a:p>
          <a:p>
            <a:pPr marL="0" indent="0" eaLnBrk="1" hangingPunct="1">
              <a:buFontTx/>
              <a:buNone/>
            </a:pPr>
            <a:r>
              <a:rPr lang="en-US" altLang="en-US" sz="1600" b="1" dirty="0" smtClean="0">
                <a:latin typeface="Courier New" pitchFamily="49" charset="0"/>
              </a:rPr>
              <a:t>&lt;HTML&gt;</a:t>
            </a:r>
          </a:p>
          <a:p>
            <a:pPr marL="0" indent="0" eaLnBrk="1" hangingPunct="1">
              <a:buFontTx/>
              <a:buNone/>
            </a:pPr>
            <a:r>
              <a:rPr lang="en-US" altLang="en-US" sz="1600" b="1" dirty="0" smtClean="0">
                <a:latin typeface="Courier New" pitchFamily="49" charset="0"/>
              </a:rPr>
              <a:t>&lt;style type="text/</a:t>
            </a:r>
            <a:r>
              <a:rPr lang="en-US" altLang="en-US" sz="1600" b="1" dirty="0" err="1" smtClean="0">
                <a:latin typeface="Courier New" pitchFamily="49" charset="0"/>
              </a:rPr>
              <a:t>css</a:t>
            </a:r>
            <a:r>
              <a:rPr lang="en-US" altLang="en-US" sz="1600" b="1" dirty="0" smtClean="0">
                <a:latin typeface="Courier New" pitchFamily="49" charset="0"/>
              </a:rPr>
              <a:t>" media="all"&gt; </a:t>
            </a:r>
          </a:p>
          <a:p>
            <a:pPr marL="0" indent="0" eaLnBrk="1" hangingPunct="1">
              <a:buFontTx/>
              <a:buNone/>
            </a:pPr>
            <a:r>
              <a:rPr lang="en-US" altLang="en-US" sz="1600" b="1" dirty="0" smtClean="0">
                <a:latin typeface="Courier New" pitchFamily="49" charset="0"/>
              </a:rPr>
              <a:t>	body { </a:t>
            </a:r>
          </a:p>
          <a:p>
            <a:pPr marL="0" indent="0" eaLnBrk="1" hangingPunct="1">
              <a:buFontTx/>
              <a:buNone/>
            </a:pPr>
            <a:r>
              <a:rPr lang="en-US" altLang="en-US" sz="1600" b="1" dirty="0" smtClean="0">
                <a:latin typeface="Courier New" pitchFamily="49" charset="0"/>
              </a:rPr>
              <a:t>		color: white; </a:t>
            </a:r>
          </a:p>
          <a:p>
            <a:pPr marL="0" indent="0" eaLnBrk="1" hangingPunct="1">
              <a:buFontTx/>
              <a:buNone/>
            </a:pPr>
            <a:r>
              <a:rPr lang="en-US" altLang="en-US" sz="1600" b="1" dirty="0" smtClean="0">
                <a:latin typeface="Courier New" pitchFamily="49" charset="0"/>
              </a:rPr>
              <a:t>		background: gray; </a:t>
            </a:r>
          </a:p>
          <a:p>
            <a:pPr marL="0" indent="0" eaLnBrk="1" hangingPunct="1">
              <a:buFontTx/>
              <a:buNone/>
            </a:pPr>
            <a:r>
              <a:rPr lang="en-US" altLang="en-US" sz="1600" b="1" dirty="0" smtClean="0">
                <a:latin typeface="Courier New" pitchFamily="49" charset="0"/>
              </a:rPr>
              <a:t>		font-family:  </a:t>
            </a:r>
            <a:r>
              <a:rPr lang="en-US" altLang="en-US" sz="1600" b="1" dirty="0" err="1" smtClean="0">
                <a:latin typeface="Courier New" pitchFamily="49" charset="0"/>
              </a:rPr>
              <a:t>verdana</a:t>
            </a:r>
            <a:r>
              <a:rPr lang="en-US" altLang="en-US" sz="1600" b="1" dirty="0" smtClean="0">
                <a:latin typeface="Courier New" pitchFamily="49" charset="0"/>
              </a:rPr>
              <a:t>; </a:t>
            </a:r>
          </a:p>
          <a:p>
            <a:pPr marL="0" indent="0" eaLnBrk="1" hangingPunct="1">
              <a:buFontTx/>
              <a:buNone/>
            </a:pPr>
            <a:r>
              <a:rPr lang="en-US" altLang="en-US" sz="1600" b="1" dirty="0" smtClean="0">
                <a:latin typeface="Courier New" pitchFamily="49" charset="0"/>
              </a:rPr>
              <a:t>		font-size: 14;</a:t>
            </a:r>
          </a:p>
          <a:p>
            <a:pPr marL="0" indent="0" eaLnBrk="1" hangingPunct="1">
              <a:buFontTx/>
              <a:buNone/>
            </a:pPr>
            <a:r>
              <a:rPr lang="en-US" altLang="en-US" sz="1600" b="1" dirty="0" smtClean="0">
                <a:latin typeface="Courier New" pitchFamily="49" charset="0"/>
              </a:rPr>
              <a:t>		line-height: 2;</a:t>
            </a:r>
          </a:p>
          <a:p>
            <a:pPr marL="0" indent="0" eaLnBrk="1" hangingPunct="1">
              <a:buFontTx/>
              <a:buNone/>
            </a:pPr>
            <a:r>
              <a:rPr lang="en-US" altLang="en-US" sz="1600" b="1" dirty="0" smtClean="0">
                <a:latin typeface="Courier New" pitchFamily="49" charset="0"/>
              </a:rPr>
              <a:t>	}</a:t>
            </a:r>
          </a:p>
          <a:p>
            <a:pPr marL="0" indent="0" eaLnBrk="1" hangingPunct="1">
              <a:buFontTx/>
              <a:buNone/>
            </a:pPr>
            <a:r>
              <a:rPr lang="en-US" altLang="en-US" sz="1600" b="1" dirty="0" smtClean="0">
                <a:latin typeface="Courier New" pitchFamily="49" charset="0"/>
              </a:rPr>
              <a:t>&lt;/style&gt; </a:t>
            </a:r>
          </a:p>
          <a:p>
            <a:pPr marL="0" indent="0" eaLnBrk="1" hangingPunct="1">
              <a:buFontTx/>
              <a:buNone/>
            </a:pPr>
            <a:r>
              <a:rPr lang="en-US" altLang="en-US" sz="1600" b="1" dirty="0" smtClean="0">
                <a:latin typeface="Courier New" pitchFamily="49" charset="0"/>
              </a:rPr>
              <a:t>Welcome to my web page!</a:t>
            </a:r>
          </a:p>
          <a:p>
            <a:pPr marL="0" indent="0" eaLnBrk="1" hangingPunct="1">
              <a:buFontTx/>
              <a:buNone/>
            </a:pPr>
            <a:r>
              <a:rPr lang="en-US" altLang="en-US" sz="1600" b="1" dirty="0" smtClean="0">
                <a:latin typeface="Courier New" pitchFamily="49" charset="0"/>
              </a:rPr>
              <a:t>&lt;/HTML&gt;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endParaRPr lang="en-US" altLang="en-US" smtClean="0"/>
          </a:p>
        </p:txBody>
      </p:sp>
      <p:sp>
        <p:nvSpPr>
          <p:cNvPr id="25603" name="Rectangle 3"/>
          <p:cNvSpPr>
            <a:spLocks noGrp="1" noChangeArrowheads="1"/>
          </p:cNvSpPr>
          <p:nvPr>
            <p:ph type="body" idx="1"/>
          </p:nvPr>
        </p:nvSpPr>
        <p:spPr/>
        <p:txBody>
          <a:bodyPr/>
          <a:lstStyle/>
          <a:p>
            <a:pPr eaLnBrk="1" hangingPunct="1"/>
            <a:r>
              <a:rPr lang="en-US" altLang="en-US" smtClean="0"/>
              <a:t>You can define “classes” so that different portions of your content are styled differently.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CSS</a:t>
            </a:r>
          </a:p>
        </p:txBody>
      </p:sp>
      <p:sp>
        <p:nvSpPr>
          <p:cNvPr id="26627" name="Rectangle 3"/>
          <p:cNvSpPr>
            <a:spLocks noGrp="1" noChangeArrowheads="1"/>
          </p:cNvSpPr>
          <p:nvPr>
            <p:ph type="body" idx="1"/>
          </p:nvPr>
        </p:nvSpPr>
        <p:spPr/>
        <p:txBody>
          <a:bodyPr/>
          <a:lstStyle/>
          <a:p>
            <a:pPr marL="0" indent="0" eaLnBrk="1" hangingPunct="1">
              <a:buFontTx/>
              <a:buNone/>
            </a:pPr>
            <a:r>
              <a:rPr lang="en-US" altLang="en-US" sz="1800" dirty="0" smtClean="0"/>
              <a:t>Adjusting the way in which links behave.</a:t>
            </a:r>
          </a:p>
          <a:p>
            <a:pPr marL="0" indent="0" eaLnBrk="1" hangingPunct="1">
              <a:buFontTx/>
              <a:buNone/>
            </a:pPr>
            <a:endParaRPr lang="en-US" altLang="en-US" sz="1800" dirty="0" smtClean="0"/>
          </a:p>
          <a:p>
            <a:pPr marL="0" indent="0" eaLnBrk="1" hangingPunct="1">
              <a:buFontTx/>
              <a:buNone/>
            </a:pPr>
            <a:r>
              <a:rPr lang="en-US" altLang="en-US" sz="1600" b="1" dirty="0" smtClean="0">
                <a:latin typeface="Courier New" pitchFamily="49" charset="0"/>
              </a:rPr>
              <a:t>&lt;HTML&gt;</a:t>
            </a:r>
          </a:p>
          <a:p>
            <a:pPr marL="0" indent="0" eaLnBrk="1" hangingPunct="1">
              <a:buFontTx/>
              <a:buNone/>
            </a:pPr>
            <a:r>
              <a:rPr lang="en-US" altLang="en-US" sz="1600" b="1" dirty="0" smtClean="0">
                <a:latin typeface="Courier New" pitchFamily="49" charset="0"/>
              </a:rPr>
              <a:t>&lt;style type="text/</a:t>
            </a:r>
            <a:r>
              <a:rPr lang="en-US" altLang="en-US" sz="1600" b="1" dirty="0" err="1" smtClean="0">
                <a:latin typeface="Courier New" pitchFamily="49" charset="0"/>
              </a:rPr>
              <a:t>css</a:t>
            </a:r>
            <a:r>
              <a:rPr lang="en-US" altLang="en-US" sz="1600" b="1" dirty="0" smtClean="0">
                <a:latin typeface="Courier New" pitchFamily="49" charset="0"/>
              </a:rPr>
              <a:t>" media="all"&gt; </a:t>
            </a:r>
          </a:p>
          <a:p>
            <a:pPr marL="0" indent="0" eaLnBrk="1" hangingPunct="1">
              <a:buFontTx/>
              <a:buNone/>
            </a:pPr>
            <a:r>
              <a:rPr lang="en-US" altLang="en-US" sz="1600" b="1" dirty="0" smtClean="0">
                <a:latin typeface="Courier New" pitchFamily="49" charset="0"/>
              </a:rPr>
              <a:t>	a:link		{ color: blue; }</a:t>
            </a:r>
          </a:p>
          <a:p>
            <a:pPr marL="0" indent="0" eaLnBrk="1" hangingPunct="1">
              <a:buFontTx/>
              <a:buNone/>
            </a:pPr>
            <a:r>
              <a:rPr lang="en-US" altLang="en-US" sz="1600" b="1" dirty="0" smtClean="0">
                <a:latin typeface="Courier New" pitchFamily="49" charset="0"/>
              </a:rPr>
              <a:t>	a:visited 	{ color: navy; }</a:t>
            </a:r>
          </a:p>
          <a:p>
            <a:pPr marL="0" indent="0" eaLnBrk="1" hangingPunct="1">
              <a:buFontTx/>
              <a:buNone/>
            </a:pPr>
            <a:r>
              <a:rPr lang="en-US" altLang="en-US" sz="1600" b="1" dirty="0" smtClean="0">
                <a:latin typeface="Courier New" pitchFamily="49" charset="0"/>
              </a:rPr>
              <a:t>	a:active 	{ color: pink; }</a:t>
            </a:r>
          </a:p>
          <a:p>
            <a:pPr marL="0" indent="0" eaLnBrk="1" hangingPunct="1">
              <a:buFontTx/>
              <a:buNone/>
            </a:pPr>
            <a:r>
              <a:rPr lang="en-US" altLang="en-US" sz="1600" b="1" dirty="0" smtClean="0">
                <a:latin typeface="Courier New" pitchFamily="49" charset="0"/>
              </a:rPr>
              <a:t>	</a:t>
            </a:r>
            <a:r>
              <a:rPr lang="en-US" altLang="en-US" sz="1400" b="1" dirty="0" smtClean="0">
                <a:latin typeface="Courier New" pitchFamily="49" charset="0"/>
              </a:rPr>
              <a:t>a:hover 		{ color: red; background-color: blue;}</a:t>
            </a:r>
          </a:p>
          <a:p>
            <a:pPr marL="0" indent="0" eaLnBrk="1" hangingPunct="1">
              <a:buFontTx/>
              <a:buNone/>
            </a:pPr>
            <a:r>
              <a:rPr lang="en-US" altLang="en-US" sz="1400" b="1" dirty="0" smtClean="0">
                <a:latin typeface="Courier New" pitchFamily="49" charset="0"/>
              </a:rPr>
              <a:t> }</a:t>
            </a:r>
          </a:p>
          <a:p>
            <a:pPr marL="0" indent="0" eaLnBrk="1" hangingPunct="1">
              <a:buFontTx/>
              <a:buNone/>
            </a:pPr>
            <a:r>
              <a:rPr lang="en-US" altLang="en-US" sz="1600" b="1" dirty="0" smtClean="0">
                <a:latin typeface="Courier New" pitchFamily="49" charset="0"/>
              </a:rPr>
              <a:t>&lt;/style&gt; </a:t>
            </a:r>
          </a:p>
          <a:p>
            <a:pPr marL="0" indent="0" eaLnBrk="1" hangingPunct="1">
              <a:buFontTx/>
              <a:buNone/>
            </a:pPr>
            <a:r>
              <a:rPr lang="en-US" altLang="en-US" sz="1600" b="1" dirty="0" smtClean="0">
                <a:latin typeface="Courier New" pitchFamily="49" charset="0"/>
              </a:rPr>
              <a:t>Welcome to my web page!&lt;BR&gt;</a:t>
            </a:r>
          </a:p>
          <a:p>
            <a:pPr marL="0" indent="0" eaLnBrk="1" hangingPunct="1">
              <a:buFontTx/>
              <a:buNone/>
            </a:pPr>
            <a:r>
              <a:rPr lang="en-US" altLang="en-US" sz="1600" b="1" dirty="0" smtClean="0">
                <a:latin typeface="Courier New" pitchFamily="49" charset="0"/>
              </a:rPr>
              <a:t>&lt;A HREF=</a:t>
            </a:r>
            <a:r>
              <a:rPr lang="en-US" altLang="en-US" b="1" dirty="0" smtClean="0"/>
              <a:t>'</a:t>
            </a:r>
            <a:r>
              <a:rPr lang="en-US" altLang="en-US" sz="1600" b="1" dirty="0" smtClean="0">
                <a:latin typeface="Courier New" pitchFamily="49" charset="0"/>
              </a:rPr>
              <a:t>http://www.google.com</a:t>
            </a:r>
            <a:r>
              <a:rPr lang="en-US" altLang="en-US" b="1" dirty="0" smtClean="0"/>
              <a:t>'</a:t>
            </a:r>
            <a:r>
              <a:rPr lang="en-US" altLang="en-US" sz="1600" b="1" dirty="0" smtClean="0">
                <a:latin typeface="Courier New" pitchFamily="49" charset="0"/>
              </a:rPr>
              <a:t>&gt;click here to go to Google&lt;/A&gt;</a:t>
            </a:r>
          </a:p>
          <a:p>
            <a:pPr marL="0" indent="0" eaLnBrk="1" hangingPunct="1">
              <a:buFontTx/>
              <a:buNone/>
            </a:pPr>
            <a:r>
              <a:rPr lang="en-US" altLang="en-US" sz="1600" b="1" dirty="0" smtClean="0">
                <a:latin typeface="Courier New" pitchFamily="49" charset="0"/>
              </a:rPr>
              <a:t>&lt;/HTML&gt;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Images</a:t>
            </a:r>
          </a:p>
        </p:txBody>
      </p:sp>
      <p:sp>
        <p:nvSpPr>
          <p:cNvPr id="27651" name="Rectangle 3"/>
          <p:cNvSpPr>
            <a:spLocks noGrp="1" noChangeArrowheads="1"/>
          </p:cNvSpPr>
          <p:nvPr>
            <p:ph type="body" idx="1"/>
          </p:nvPr>
        </p:nvSpPr>
        <p:spPr/>
        <p:txBody>
          <a:bodyPr/>
          <a:lstStyle/>
          <a:p>
            <a:pPr marL="0" indent="0" eaLnBrk="1" hangingPunct="1">
              <a:buFontTx/>
              <a:buNone/>
            </a:pPr>
            <a:r>
              <a:rPr lang="en-US" altLang="en-US" sz="1800" dirty="0" smtClean="0"/>
              <a:t>You can use tags that enable images to be displayed on your web page.</a:t>
            </a:r>
          </a:p>
          <a:p>
            <a:pPr marL="0" indent="0" eaLnBrk="1" hangingPunct="1">
              <a:buFontTx/>
              <a:buNone/>
            </a:pPr>
            <a:endParaRPr lang="en-US" altLang="en-US" sz="1800" dirty="0" smtClean="0"/>
          </a:p>
          <a:p>
            <a:pPr marL="0" indent="0" eaLnBrk="1" hangingPunct="1">
              <a:buFontTx/>
              <a:buNone/>
            </a:pPr>
            <a:r>
              <a:rPr lang="en-US" altLang="en-US" sz="1800" dirty="0" smtClean="0"/>
              <a:t>Here is the basic code:</a:t>
            </a:r>
          </a:p>
          <a:p>
            <a:pPr marL="0" indent="0" eaLnBrk="1" hangingPunct="1">
              <a:buFontTx/>
              <a:buNone/>
            </a:pPr>
            <a:endParaRPr lang="en-US" altLang="en-US" sz="1800" dirty="0" smtClean="0"/>
          </a:p>
          <a:p>
            <a:pPr marL="0" indent="0" eaLnBrk="1" hangingPunct="1">
              <a:buFontTx/>
              <a:buNone/>
            </a:pPr>
            <a:r>
              <a:rPr lang="en-US" altLang="en-US" sz="1800" b="1" dirty="0" smtClean="0">
                <a:latin typeface="Courier New" pitchFamily="49" charset="0"/>
              </a:rPr>
              <a:t>&lt;</a:t>
            </a:r>
            <a:r>
              <a:rPr lang="en-US" altLang="en-US" sz="1800" b="1" dirty="0" err="1" smtClean="0">
                <a:latin typeface="Courier New" pitchFamily="49" charset="0"/>
              </a:rPr>
              <a:t>img</a:t>
            </a:r>
            <a:r>
              <a:rPr lang="en-US" altLang="en-US" sz="1800" b="1" dirty="0" smtClean="0">
                <a:latin typeface="Courier New" pitchFamily="49" charset="0"/>
              </a:rPr>
              <a:t> </a:t>
            </a:r>
            <a:r>
              <a:rPr lang="en-US" altLang="en-US" sz="1800" b="1" dirty="0" err="1" smtClean="0">
                <a:latin typeface="Courier New" pitchFamily="49" charset="0"/>
              </a:rPr>
              <a:t>src</a:t>
            </a:r>
            <a:r>
              <a:rPr lang="en-US" altLang="en-US" sz="1800" b="1" dirty="0" smtClean="0">
                <a:latin typeface="Courier New" pitchFamily="49" charset="0"/>
              </a:rPr>
              <a:t>=</a:t>
            </a:r>
            <a:r>
              <a:rPr lang="en-US" altLang="en-US" b="1" dirty="0" smtClean="0"/>
              <a:t>'</a:t>
            </a:r>
            <a:r>
              <a:rPr lang="en-US" altLang="en-US" sz="1800" b="1" dirty="0" smtClean="0">
                <a:latin typeface="Courier New" pitchFamily="49" charset="0"/>
              </a:rPr>
              <a:t>http://www.psych.uiuc.edu/~rcfraley/nauttext2.gif</a:t>
            </a:r>
            <a:r>
              <a:rPr lang="en-US" altLang="en-US" b="1" dirty="0" smtClean="0"/>
              <a:t>'</a:t>
            </a:r>
            <a:r>
              <a:rPr lang="en-US" altLang="en-US" sz="1800" b="1" dirty="0" smtClean="0">
                <a:latin typeface="Courier New" pitchFamily="49" charset="0"/>
              </a:rPr>
              <a:t> width=</a:t>
            </a:r>
            <a:r>
              <a:rPr lang="en-US" altLang="en-US" b="1" dirty="0" smtClean="0"/>
              <a:t>'</a:t>
            </a:r>
            <a:r>
              <a:rPr lang="en-US" altLang="en-US" sz="1800" b="1" dirty="0" smtClean="0">
                <a:latin typeface="Courier New" pitchFamily="49" charset="0"/>
              </a:rPr>
              <a:t>240</a:t>
            </a:r>
            <a:r>
              <a:rPr lang="en-US" altLang="en-US" b="1" dirty="0" smtClean="0"/>
              <a:t>'</a:t>
            </a:r>
            <a:r>
              <a:rPr lang="en-US" altLang="en-US" sz="1800" b="1" dirty="0" smtClean="0">
                <a:latin typeface="Courier New" pitchFamily="49" charset="0"/>
              </a:rPr>
              <a:t> height=</a:t>
            </a:r>
            <a:r>
              <a:rPr lang="en-US" altLang="en-US" b="1" dirty="0" smtClean="0"/>
              <a:t>'</a:t>
            </a:r>
            <a:r>
              <a:rPr lang="en-US" altLang="en-US" sz="1800" b="1" dirty="0" smtClean="0">
                <a:latin typeface="Courier New" pitchFamily="49" charset="0"/>
              </a:rPr>
              <a:t>240</a:t>
            </a:r>
            <a:r>
              <a:rPr lang="en-US" altLang="en-US" b="1" dirty="0" smtClean="0"/>
              <a:t>'</a:t>
            </a:r>
            <a:r>
              <a:rPr lang="en-US" altLang="en-US" sz="1800" b="1" dirty="0" smtClean="0">
                <a:latin typeface="Courier New" pitchFamily="49" charset="0"/>
              </a:rPr>
              <a:t> alt=</a:t>
            </a:r>
            <a:r>
              <a:rPr lang="en-US" altLang="en-US" b="1" dirty="0" smtClean="0"/>
              <a:t>'</a:t>
            </a:r>
            <a:r>
              <a:rPr lang="en-US" altLang="en-US" sz="1800" b="1" dirty="0" smtClean="0">
                <a:latin typeface="Courier New" pitchFamily="49" charset="0"/>
              </a:rPr>
              <a:t>main graphic</a:t>
            </a:r>
            <a:r>
              <a:rPr lang="en-US" altLang="en-US" b="1" dirty="0" smtClean="0"/>
              <a:t>'</a:t>
            </a:r>
            <a:r>
              <a:rPr lang="en-US" altLang="en-US" sz="1800" b="1" dirty="0" smtClean="0">
                <a:latin typeface="Courier New" pitchFamily="49" charset="0"/>
              </a:rPr>
              <a:t>&gt;</a:t>
            </a:r>
            <a:r>
              <a:rPr lang="en-US" altLang="en-US" b="1" dirty="0" smtClean="0">
                <a:latin typeface="Courier New" pitchFamily="49" charset="0"/>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Image Attributes</a:t>
            </a:r>
          </a:p>
        </p:txBody>
      </p:sp>
      <p:sp>
        <p:nvSpPr>
          <p:cNvPr id="28675" name="Rectangle 3"/>
          <p:cNvSpPr>
            <a:spLocks noGrp="1" noChangeArrowheads="1"/>
          </p:cNvSpPr>
          <p:nvPr>
            <p:ph type="body" idx="1"/>
          </p:nvPr>
        </p:nvSpPr>
        <p:spPr/>
        <p:txBody>
          <a:bodyPr/>
          <a:lstStyle/>
          <a:p>
            <a:pPr eaLnBrk="1" hangingPunct="1"/>
            <a:r>
              <a:rPr lang="en-US" altLang="en-US" dirty="0" smtClean="0"/>
              <a:t>Notice that there are several attributes that can be varied: </a:t>
            </a:r>
            <a:r>
              <a:rPr lang="en-US" altLang="en-US" b="1" dirty="0" smtClean="0"/>
              <a:t>width</a:t>
            </a:r>
            <a:r>
              <a:rPr lang="en-US" altLang="en-US" dirty="0" smtClean="0"/>
              <a:t>, </a:t>
            </a:r>
            <a:r>
              <a:rPr lang="en-US" altLang="en-US" b="1" dirty="0" smtClean="0"/>
              <a:t>height</a:t>
            </a:r>
            <a:r>
              <a:rPr lang="en-US" altLang="en-US" dirty="0" smtClean="0"/>
              <a:t>, and </a:t>
            </a:r>
            <a:r>
              <a:rPr lang="en-US" altLang="en-US" b="1" dirty="0" smtClean="0"/>
              <a:t>alt</a:t>
            </a:r>
            <a:r>
              <a:rPr lang="en-US" altLang="en-US" dirty="0" smtClean="0"/>
              <a:t> (i.e., the text that appears when you hover your mouse over the graphic). </a:t>
            </a:r>
          </a:p>
          <a:p>
            <a:pPr eaLnBrk="1" hangingPunct="1"/>
            <a:endParaRPr lang="en-US" altLang="en-US" dirty="0" smtClean="0"/>
          </a:p>
          <a:p>
            <a:pPr eaLnBrk="1" hangingPunct="1"/>
            <a:r>
              <a:rPr lang="en-US" altLang="en-US" dirty="0" smtClean="0"/>
              <a:t>As with links, there are many ways to specify the address for the image. The surefire way to do it for the purposes of this class is to list the full URL for the image in question.</a:t>
            </a:r>
          </a:p>
          <a:p>
            <a:pPr eaLnBrk="1" hangingPunct="1"/>
            <a:endParaRPr lang="en-US" altLang="en-US" dirty="0" smtClean="0"/>
          </a:p>
          <a:p>
            <a:pPr eaLnBrk="1" hangingPunct="1"/>
            <a:r>
              <a:rPr lang="en-US" altLang="en-US" dirty="0" smtClean="0"/>
              <a:t>Importantly, </a:t>
            </a:r>
            <a:r>
              <a:rPr lang="en-US" altLang="en-US" i="1" dirty="0" smtClean="0"/>
              <a:t>for the purposes of this class</a:t>
            </a:r>
            <a:r>
              <a:rPr lang="en-US" altLang="en-US" dirty="0" smtClean="0"/>
              <a:t>, the image must already exist on the Internet. If there is an image on your computer, you cannot display it for others unless it is web-accessible.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Forms: How to collect data</a:t>
            </a:r>
          </a:p>
        </p:txBody>
      </p:sp>
      <p:sp>
        <p:nvSpPr>
          <p:cNvPr id="29699" name="Rectangle 3"/>
          <p:cNvSpPr>
            <a:spLocks noGrp="1" noChangeArrowheads="1"/>
          </p:cNvSpPr>
          <p:nvPr>
            <p:ph type="body" idx="1"/>
          </p:nvPr>
        </p:nvSpPr>
        <p:spPr/>
        <p:txBody>
          <a:bodyPr/>
          <a:lstStyle/>
          <a:p>
            <a:pPr eaLnBrk="1" hangingPunct="1"/>
            <a:r>
              <a:rPr lang="en-US" altLang="en-US" smtClean="0"/>
              <a:t>The majority of web pages exist simply to provide content.</a:t>
            </a:r>
          </a:p>
          <a:p>
            <a:pPr eaLnBrk="1" hangingPunct="1"/>
            <a:endParaRPr lang="en-US" altLang="en-US" smtClean="0"/>
          </a:p>
          <a:p>
            <a:pPr eaLnBrk="1" hangingPunct="1"/>
            <a:r>
              <a:rPr lang="en-US" altLang="en-US" smtClean="0"/>
              <a:t>It is also possible to use web pages to collect information through the use of forms.</a:t>
            </a:r>
          </a:p>
          <a:p>
            <a:pPr eaLnBrk="1" hangingPunct="1"/>
            <a:endParaRPr lang="en-US" altLang="en-US" smtClean="0"/>
          </a:p>
          <a:p>
            <a:pPr eaLnBrk="1" hangingPunct="1"/>
            <a:r>
              <a:rPr lang="en-US" altLang="en-US" u="sng" smtClean="0"/>
              <a:t>Forms</a:t>
            </a:r>
            <a:r>
              <a:rPr lang="en-US" altLang="en-US" smtClean="0"/>
              <a:t> are special segments of a web page that tell the browser that information is to be collected.</a:t>
            </a:r>
          </a:p>
          <a:p>
            <a:pPr eaLnBrk="1" hangingPunct="1"/>
            <a:endParaRPr lang="en-US" alt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en-US" altLang="en-US" smtClean="0"/>
          </a:p>
        </p:txBody>
      </p:sp>
      <p:sp>
        <p:nvSpPr>
          <p:cNvPr id="30723" name="Rectangle 3"/>
          <p:cNvSpPr>
            <a:spLocks noGrp="1" noChangeArrowheads="1"/>
          </p:cNvSpPr>
          <p:nvPr>
            <p:ph type="body" idx="1"/>
          </p:nvPr>
        </p:nvSpPr>
        <p:spPr/>
        <p:txBody>
          <a:bodyPr/>
          <a:lstStyle/>
          <a:p>
            <a:pPr eaLnBrk="1" hangingPunct="1"/>
            <a:r>
              <a:rPr lang="en-US" altLang="en-US" dirty="0" smtClean="0"/>
              <a:t>[Example of a web page using a form]</a:t>
            </a:r>
          </a:p>
          <a:p>
            <a:pPr eaLnBrk="1" hangingPunct="1"/>
            <a:endParaRPr lang="en-US" altLang="en-US" dirty="0" smtClean="0"/>
          </a:p>
          <a:p>
            <a:pPr eaLnBrk="1" hangingPunct="1"/>
            <a:r>
              <a:rPr lang="en-US" altLang="en-US" dirty="0" smtClean="0"/>
              <a:t>The live page is at:</a:t>
            </a:r>
          </a:p>
          <a:p>
            <a:pPr eaLnBrk="1" hangingPunct="1"/>
            <a:endParaRPr lang="en-US" altLang="en-US" dirty="0" smtClean="0">
              <a:solidFill>
                <a:srgbClr val="0000D2"/>
              </a:solidFill>
            </a:endParaRPr>
          </a:p>
          <a:p>
            <a:pPr eaLnBrk="1" hangingPunct="1"/>
            <a:r>
              <a:rPr lang="en-US" altLang="en-US" sz="1600" dirty="0" smtClean="0"/>
              <a:t>http://www.yourpersonality.net/psych350/fall2015/testform1.htm</a:t>
            </a:r>
            <a:endParaRPr lang="en-US" altLang="en-US" sz="1600" dirty="0" smtClean="0">
              <a:solidFill>
                <a:srgbClr val="0000D2"/>
              </a:solidFill>
            </a:endParaRPr>
          </a:p>
          <a:p>
            <a:pPr eaLnBrk="1" hangingPunct="1"/>
            <a:endParaRPr lang="en-US" altLang="en-US" sz="1600" dirty="0" smtClean="0">
              <a:solidFill>
                <a:srgbClr val="0000D2"/>
              </a:solidFill>
            </a:endParaRPr>
          </a:p>
          <a:p>
            <a:pPr eaLnBrk="1" hangingPunct="1"/>
            <a:r>
              <a:rPr lang="en-US" altLang="en-US" dirty="0" smtClean="0"/>
              <a:t>The HTML code for the page can be viewed (and copied) by “right-clicking” on the page and choosing the “view source” option in Windows or the equivalent on a Mac.</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5099050" y="4286250"/>
            <a:ext cx="38004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rgbClr val="000000"/>
                </a:solidFill>
                <a:latin typeface="Palatino Linotype" pitchFamily="18" charset="0"/>
              </a:defRPr>
            </a:lvl1pPr>
            <a:lvl2pPr marL="742950" indent="-285750" eaLnBrk="0" hangingPunct="0">
              <a:spcBef>
                <a:spcPct val="20000"/>
              </a:spcBef>
              <a:buChar char="–"/>
              <a:defRPr>
                <a:solidFill>
                  <a:srgbClr val="000000"/>
                </a:solidFill>
                <a:latin typeface="Palatino Linotype" pitchFamily="18" charset="0"/>
              </a:defRPr>
            </a:lvl2pPr>
            <a:lvl3pPr marL="1143000" indent="-228600" eaLnBrk="0" hangingPunct="0">
              <a:spcBef>
                <a:spcPct val="20000"/>
              </a:spcBef>
              <a:buChar char="•"/>
              <a:defRPr>
                <a:solidFill>
                  <a:srgbClr val="000000"/>
                </a:solidFill>
                <a:latin typeface="Palatino Linotype" pitchFamily="18" charset="0"/>
              </a:defRPr>
            </a:lvl3pPr>
            <a:lvl4pPr marL="1600200" indent="-228600" eaLnBrk="0" hangingPunct="0">
              <a:spcBef>
                <a:spcPct val="20000"/>
              </a:spcBef>
              <a:buChar char="–"/>
              <a:defRPr>
                <a:solidFill>
                  <a:srgbClr val="000000"/>
                </a:solidFill>
                <a:latin typeface="Palatino Linotype" pitchFamily="18" charset="0"/>
              </a:defRPr>
            </a:lvl4pPr>
            <a:lvl5pPr marL="2057400" indent="-228600" eaLnBrk="0" hangingPunct="0">
              <a:spcBef>
                <a:spcPct val="20000"/>
              </a:spcBef>
              <a:buChar char="»"/>
              <a:defRPr>
                <a:solidFill>
                  <a:srgbClr val="000000"/>
                </a:solidFill>
                <a:latin typeface="Palatino Linotype" pitchFamily="18" charset="0"/>
              </a:defRPr>
            </a:lvl5pPr>
            <a:lvl6pPr marL="2514600" indent="-228600" eaLnBrk="0" fontAlgn="base" hangingPunct="0">
              <a:spcBef>
                <a:spcPct val="20000"/>
              </a:spcBef>
              <a:spcAft>
                <a:spcPct val="0"/>
              </a:spcAft>
              <a:buChar char="»"/>
              <a:defRPr>
                <a:solidFill>
                  <a:srgbClr val="000000"/>
                </a:solidFill>
                <a:latin typeface="Palatino Linotype" pitchFamily="18" charset="0"/>
              </a:defRPr>
            </a:lvl6pPr>
            <a:lvl7pPr marL="2971800" indent="-228600" eaLnBrk="0" fontAlgn="base" hangingPunct="0">
              <a:spcBef>
                <a:spcPct val="20000"/>
              </a:spcBef>
              <a:spcAft>
                <a:spcPct val="0"/>
              </a:spcAft>
              <a:buChar char="»"/>
              <a:defRPr>
                <a:solidFill>
                  <a:srgbClr val="000000"/>
                </a:solidFill>
                <a:latin typeface="Palatino Linotype" pitchFamily="18" charset="0"/>
              </a:defRPr>
            </a:lvl7pPr>
            <a:lvl8pPr marL="3429000" indent="-228600" eaLnBrk="0" fontAlgn="base" hangingPunct="0">
              <a:spcBef>
                <a:spcPct val="20000"/>
              </a:spcBef>
              <a:spcAft>
                <a:spcPct val="0"/>
              </a:spcAft>
              <a:buChar char="»"/>
              <a:defRPr>
                <a:solidFill>
                  <a:srgbClr val="000000"/>
                </a:solidFill>
                <a:latin typeface="Palatino Linotype" pitchFamily="18" charset="0"/>
              </a:defRPr>
            </a:lvl8pPr>
            <a:lvl9pPr marL="3886200" indent="-228600" eaLnBrk="0" fontAlgn="base" hangingPunct="0">
              <a:spcBef>
                <a:spcPct val="20000"/>
              </a:spcBef>
              <a:spcAft>
                <a:spcPct val="0"/>
              </a:spcAft>
              <a:buChar char="»"/>
              <a:defRPr>
                <a:solidFill>
                  <a:srgbClr val="000000"/>
                </a:solidFill>
                <a:latin typeface="Palatino Linotype" pitchFamily="18" charset="0"/>
              </a:defRPr>
            </a:lvl9pPr>
          </a:lstStyle>
          <a:p>
            <a:pPr eaLnBrk="1" hangingPunct="1">
              <a:spcBef>
                <a:spcPct val="50000"/>
              </a:spcBef>
              <a:buFontTx/>
              <a:buNone/>
            </a:pPr>
            <a:r>
              <a:rPr lang="en-US" altLang="en-US" sz="1800" b="1">
                <a:latin typeface="Verdana" pitchFamily="34" charset="0"/>
              </a:rPr>
              <a:t>Note. The user provides input and clicks a ‘submit’ button when he or she is done.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81000"/>
            <a:ext cx="4335419" cy="57912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Different input options</a:t>
            </a:r>
          </a:p>
        </p:txBody>
      </p:sp>
      <p:sp>
        <p:nvSpPr>
          <p:cNvPr id="32771" name="Rectangle 3"/>
          <p:cNvSpPr>
            <a:spLocks noGrp="1" noChangeArrowheads="1"/>
          </p:cNvSpPr>
          <p:nvPr>
            <p:ph type="body" idx="1"/>
          </p:nvPr>
        </p:nvSpPr>
        <p:spPr/>
        <p:txBody>
          <a:bodyPr/>
          <a:lstStyle/>
          <a:p>
            <a:pPr eaLnBrk="1" hangingPunct="1"/>
            <a:r>
              <a:rPr lang="en-US" altLang="en-US" dirty="0" smtClean="0"/>
              <a:t>Radio buttons</a:t>
            </a:r>
          </a:p>
          <a:p>
            <a:pPr eaLnBrk="1" hangingPunct="1"/>
            <a:r>
              <a:rPr lang="en-US" altLang="en-US" dirty="0" smtClean="0"/>
              <a:t>Checkboxes [skipping in this class]</a:t>
            </a:r>
          </a:p>
          <a:p>
            <a:pPr eaLnBrk="1" hangingPunct="1"/>
            <a:r>
              <a:rPr lang="en-US" altLang="en-US" dirty="0" smtClean="0"/>
              <a:t>Textboxes</a:t>
            </a:r>
          </a:p>
          <a:p>
            <a:pPr eaLnBrk="1" hangingPunct="1"/>
            <a:r>
              <a:rPr lang="en-US" altLang="en-US" dirty="0" smtClean="0"/>
              <a:t>Select menus</a:t>
            </a:r>
          </a:p>
          <a:p>
            <a:pPr eaLnBrk="1" hangingPunct="1"/>
            <a:r>
              <a:rPr lang="en-US" altLang="en-US" dirty="0" err="1" smtClean="0"/>
              <a:t>Textarea</a:t>
            </a:r>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Review these in depth based on the online version of testform2.htm. Right-clicking to view the code of that page contains detailed comments and explanations.</a:t>
            </a:r>
          </a:p>
          <a:p>
            <a:pPr marL="0" indent="0" eaLnBrk="1" hangingPunct="1">
              <a:buNone/>
            </a:pPr>
            <a:r>
              <a:rPr lang="en-US" altLang="en-US" sz="1400" dirty="0"/>
              <a:t>	</a:t>
            </a:r>
            <a:r>
              <a:rPr lang="en-US" altLang="en-US" sz="1400" dirty="0" smtClean="0"/>
              <a:t>http</a:t>
            </a:r>
            <a:r>
              <a:rPr lang="en-US" altLang="en-US" sz="1400" dirty="0"/>
              <a:t>://www.yourpersonality.net/psych350/fall2015/testform2.htm</a:t>
            </a:r>
          </a:p>
          <a:p>
            <a:pPr marL="0" indent="0" eaLnBrk="1" hangingPunct="1">
              <a:buNone/>
            </a:pPr>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Variable Names</a:t>
            </a:r>
          </a:p>
        </p:txBody>
      </p:sp>
      <p:sp>
        <p:nvSpPr>
          <p:cNvPr id="33795" name="Rectangle 3"/>
          <p:cNvSpPr>
            <a:spLocks noGrp="1" noChangeArrowheads="1"/>
          </p:cNvSpPr>
          <p:nvPr>
            <p:ph type="body" idx="1"/>
          </p:nvPr>
        </p:nvSpPr>
        <p:spPr/>
        <p:txBody>
          <a:bodyPr/>
          <a:lstStyle/>
          <a:p>
            <a:pPr eaLnBrk="1" hangingPunct="1"/>
            <a:r>
              <a:rPr lang="en-US" altLang="en-US" dirty="0" smtClean="0"/>
              <a:t>For the purposes of this class, please use variable names that represent the </a:t>
            </a:r>
            <a:r>
              <a:rPr lang="en-US" altLang="en-US" i="1" dirty="0" smtClean="0"/>
              <a:t>order of the variables </a:t>
            </a:r>
            <a:r>
              <a:rPr lang="en-US" altLang="en-US" dirty="0" smtClean="0"/>
              <a:t>in your questionnaire.</a:t>
            </a:r>
          </a:p>
          <a:p>
            <a:pPr eaLnBrk="1" hangingPunct="1"/>
            <a:endParaRPr lang="en-US" altLang="en-US" dirty="0" smtClean="0"/>
          </a:p>
          <a:p>
            <a:pPr eaLnBrk="1" hangingPunct="1"/>
            <a:r>
              <a:rPr lang="en-US" altLang="en-US" dirty="0" smtClean="0">
                <a:latin typeface="Courier New" pitchFamily="49" charset="0"/>
              </a:rPr>
              <a:t>v01</a:t>
            </a:r>
          </a:p>
          <a:p>
            <a:pPr eaLnBrk="1" hangingPunct="1"/>
            <a:r>
              <a:rPr lang="en-US" altLang="en-US" dirty="0" smtClean="0">
                <a:latin typeface="Courier New" pitchFamily="49" charset="0"/>
              </a:rPr>
              <a:t>v02</a:t>
            </a:r>
          </a:p>
          <a:p>
            <a:pPr eaLnBrk="1" hangingPunct="1"/>
            <a:r>
              <a:rPr lang="en-US" altLang="en-US" dirty="0" smtClean="0">
                <a:latin typeface="Courier New" pitchFamily="49" charset="0"/>
              </a:rPr>
              <a:t>v03</a:t>
            </a:r>
          </a:p>
          <a:p>
            <a:pPr eaLnBrk="1" hangingPunct="1"/>
            <a:r>
              <a:rPr lang="en-US" altLang="en-US" dirty="0" smtClean="0">
                <a:latin typeface="Courier New" pitchFamily="49" charset="0"/>
              </a:rPr>
              <a:t>v04</a:t>
            </a:r>
          </a:p>
          <a:p>
            <a:pPr eaLnBrk="1" hangingPunct="1"/>
            <a:r>
              <a:rPr lang="en-US" altLang="en-US" dirty="0" smtClean="0">
                <a:latin typeface="Courier New" pitchFamily="49" charset="0"/>
              </a:rPr>
              <a:t>v05 … v10 v11 v12 . . . v20 v21 . . .</a:t>
            </a:r>
          </a:p>
          <a:p>
            <a:pPr eaLnBrk="1" hangingPunct="1"/>
            <a:endParaRPr lang="en-US" altLang="en-US" dirty="0" smtClean="0">
              <a:latin typeface="Courier New" pitchFamily="49" charset="0"/>
            </a:endParaRPr>
          </a:p>
          <a:p>
            <a:pPr eaLnBrk="1" hangingPunct="1"/>
            <a:r>
              <a:rPr lang="en-US" altLang="en-US" dirty="0" smtClean="0"/>
              <a:t>I tend to use “v” (for variable) followed by a number, with a leading 0 for the first 9 items. I STRONGLY encourage you to follow this convention also so you will not be confused when you download your data.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t>HTML Forms</a:t>
            </a:r>
          </a:p>
        </p:txBody>
      </p:sp>
      <p:sp>
        <p:nvSpPr>
          <p:cNvPr id="34819" name="Rectangle 3"/>
          <p:cNvSpPr>
            <a:spLocks noGrp="1" noChangeArrowheads="1"/>
          </p:cNvSpPr>
          <p:nvPr>
            <p:ph type="body" idx="1"/>
          </p:nvPr>
        </p:nvSpPr>
        <p:spPr/>
        <p:txBody>
          <a:bodyPr/>
          <a:lstStyle/>
          <a:p>
            <a:pPr marL="292100" indent="-292100" eaLnBrk="1" hangingPunct="1">
              <a:buFontTx/>
              <a:buNone/>
            </a:pPr>
            <a:r>
              <a:rPr lang="en-US" altLang="en-US" sz="1800" dirty="0" smtClean="0"/>
              <a:t>The basic ingredients of an HTML form:</a:t>
            </a:r>
          </a:p>
          <a:p>
            <a:pPr marL="292100" indent="-292100" eaLnBrk="1" hangingPunct="1">
              <a:buFontTx/>
              <a:buNone/>
            </a:pPr>
            <a:endParaRPr lang="en-US" altLang="en-US" sz="1800" dirty="0" smtClean="0"/>
          </a:p>
          <a:p>
            <a:pPr marL="292100" indent="-292100" eaLnBrk="1" hangingPunct="1"/>
            <a:r>
              <a:rPr lang="en-US" altLang="en-US" sz="1800" dirty="0" smtClean="0"/>
              <a:t>A &lt;FORM&gt; tag that specifies the action to be taken when the user submits the information</a:t>
            </a:r>
          </a:p>
          <a:p>
            <a:pPr marL="292100" indent="-292100" eaLnBrk="1" hangingPunct="1"/>
            <a:endParaRPr lang="en-US" altLang="en-US" sz="1800" dirty="0" smtClean="0"/>
          </a:p>
          <a:p>
            <a:pPr marL="292100" indent="-292100" eaLnBrk="1" hangingPunct="1"/>
            <a:r>
              <a:rPr lang="en-US" altLang="en-US" sz="1800" dirty="0" smtClean="0"/>
              <a:t>The input fields [questionnaire items]</a:t>
            </a:r>
          </a:p>
          <a:p>
            <a:pPr marL="292100" indent="-292100" eaLnBrk="1" hangingPunct="1"/>
            <a:endParaRPr lang="en-US" altLang="en-US" sz="1800" dirty="0" smtClean="0"/>
          </a:p>
          <a:p>
            <a:pPr marL="292100" indent="-292100" eaLnBrk="1" hangingPunct="1"/>
            <a:r>
              <a:rPr lang="en-US" altLang="en-US" sz="1800" dirty="0" smtClean="0"/>
              <a:t>One or more hidden tags to preserve information</a:t>
            </a:r>
          </a:p>
          <a:p>
            <a:pPr marL="0" lvl="2" indent="0" eaLnBrk="1" hangingPunct="1">
              <a:buNone/>
            </a:pPr>
            <a:r>
              <a:rPr lang="en-US" altLang="en-US" sz="1400" dirty="0" smtClean="0">
                <a:latin typeface="Courier New" pitchFamily="49" charset="0"/>
              </a:rPr>
              <a:t>	&lt;</a:t>
            </a:r>
            <a:r>
              <a:rPr lang="en-US" altLang="en-US" sz="1400" dirty="0">
                <a:latin typeface="Courier New" pitchFamily="49" charset="0"/>
              </a:rPr>
              <a:t>INPUT TYPE='hidden' NAME='username' VALUE='coffeefan1'&gt;</a:t>
            </a:r>
          </a:p>
          <a:p>
            <a:pPr marL="292100" indent="-292100" eaLnBrk="1" hangingPunct="1"/>
            <a:endParaRPr lang="en-US" altLang="en-US" sz="1800" dirty="0" smtClean="0"/>
          </a:p>
          <a:p>
            <a:pPr marL="292100" indent="-292100" eaLnBrk="1" hangingPunct="1"/>
            <a:r>
              <a:rPr lang="en-US" altLang="en-US" sz="1800" dirty="0" smtClean="0"/>
              <a:t>A submit button</a:t>
            </a:r>
          </a:p>
          <a:p>
            <a:pPr marL="0" lvl="2" indent="0" eaLnBrk="1" hangingPunct="1">
              <a:buNone/>
            </a:pPr>
            <a:r>
              <a:rPr lang="en-US" altLang="en-US" sz="1400" dirty="0" smtClean="0">
                <a:latin typeface="Courier New" pitchFamily="49" charset="0"/>
              </a:rPr>
              <a:t>	&lt;</a:t>
            </a:r>
            <a:r>
              <a:rPr lang="en-US" altLang="en-US" sz="1400" dirty="0">
                <a:latin typeface="Courier New" pitchFamily="49" charset="0"/>
              </a:rPr>
              <a:t>INPUT TYPE='submit' VALUE='Submit answers'&gt;</a:t>
            </a:r>
          </a:p>
          <a:p>
            <a:pPr marL="0" indent="0" eaLnBrk="1" hangingPunct="1">
              <a:buNone/>
            </a:pPr>
            <a:endParaRPr lang="en-US" altLang="en-US" sz="1800" dirty="0" smtClean="0"/>
          </a:p>
          <a:p>
            <a:pPr marL="292100" indent="-292100" eaLnBrk="1" hangingPunct="1"/>
            <a:r>
              <a:rPr lang="en-US" altLang="en-US" sz="1800" dirty="0" smtClean="0"/>
              <a:t>A closing &lt;/FORM&gt; tag</a:t>
            </a:r>
          </a:p>
          <a:p>
            <a:pPr marL="292100" indent="-292100" eaLnBrk="1" hangingPunct="1">
              <a:buFontTx/>
              <a:buNone/>
            </a:pPr>
            <a:endParaRPr lang="en-US" altLang="en-US" sz="1800" dirty="0" smtClean="0">
              <a:latin typeface="Courier New" pitchFamily="49"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HTML Forms</a:t>
            </a:r>
          </a:p>
        </p:txBody>
      </p:sp>
      <p:sp>
        <p:nvSpPr>
          <p:cNvPr id="35843" name="Rectangle 3"/>
          <p:cNvSpPr>
            <a:spLocks noGrp="1" noChangeArrowheads="1"/>
          </p:cNvSpPr>
          <p:nvPr>
            <p:ph type="body" idx="1"/>
          </p:nvPr>
        </p:nvSpPr>
        <p:spPr>
          <a:xfrm>
            <a:off x="685800" y="1981200"/>
            <a:ext cx="8054975" cy="4114800"/>
          </a:xfrm>
        </p:spPr>
        <p:txBody>
          <a:bodyPr/>
          <a:lstStyle/>
          <a:p>
            <a:pPr marL="0" indent="0" eaLnBrk="1" hangingPunct="1">
              <a:buFontTx/>
              <a:buNone/>
            </a:pPr>
            <a:r>
              <a:rPr lang="en-US" altLang="en-US" sz="1800" dirty="0" smtClean="0"/>
              <a:t>The form tag specifies, as part of the </a:t>
            </a:r>
            <a:r>
              <a:rPr lang="en-US" altLang="en-US" sz="1800" u="sng" dirty="0" smtClean="0"/>
              <a:t>action</a:t>
            </a:r>
            <a:r>
              <a:rPr lang="en-US" altLang="en-US" sz="1800" dirty="0" smtClean="0"/>
              <a:t> attribute, the name of the script that will be activated when the submit button is pressed.</a:t>
            </a:r>
          </a:p>
          <a:p>
            <a:pPr marL="0" indent="0" eaLnBrk="1" hangingPunct="1">
              <a:buFontTx/>
              <a:buNone/>
            </a:pPr>
            <a:endParaRPr lang="en-US" altLang="en-US" sz="1800" dirty="0" smtClean="0">
              <a:latin typeface="Courier New" pitchFamily="49" charset="0"/>
            </a:endParaRPr>
          </a:p>
          <a:p>
            <a:pPr marL="0" indent="0" eaLnBrk="1" hangingPunct="1">
              <a:buFontTx/>
              <a:buNone/>
            </a:pPr>
            <a:r>
              <a:rPr lang="en-US" altLang="en-US" sz="1600" b="1" dirty="0" smtClean="0">
                <a:latin typeface="Courier New" pitchFamily="49" charset="0"/>
              </a:rPr>
              <a:t>&lt;FORM ACTION='http://www.yourpersonality.net/psych350/fall2015/genericsubmit.pl' METHOD=</a:t>
            </a:r>
            <a:r>
              <a:rPr lang="en-US" altLang="en-US" b="1" dirty="0" smtClean="0"/>
              <a:t>'</a:t>
            </a:r>
            <a:r>
              <a:rPr lang="en-US" altLang="en-US" sz="1600" b="1" dirty="0" smtClean="0">
                <a:latin typeface="Courier New" pitchFamily="49" charset="0"/>
              </a:rPr>
              <a:t>post</a:t>
            </a:r>
            <a:r>
              <a:rPr lang="en-US" altLang="en-US" b="1" dirty="0" smtClean="0"/>
              <a:t>'</a:t>
            </a:r>
            <a:r>
              <a:rPr lang="en-US" altLang="en-US" sz="1600" b="1" dirty="0" smtClean="0">
                <a:latin typeface="Courier New" pitchFamily="49" charset="0"/>
              </a:rPr>
              <a:t>&gt;</a:t>
            </a:r>
          </a:p>
          <a:p>
            <a:pPr marL="0" indent="0" eaLnBrk="1" hangingPunct="1">
              <a:buFontTx/>
              <a:buNone/>
            </a:pPr>
            <a:endParaRPr lang="en-US" altLang="en-US" sz="1600" b="1" dirty="0" smtClean="0">
              <a:latin typeface="Courier New" pitchFamily="49" charset="0"/>
            </a:endParaRPr>
          </a:p>
          <a:p>
            <a:pPr marL="0" indent="0" eaLnBrk="1" hangingPunct="1">
              <a:buFontTx/>
              <a:buNone/>
            </a:pPr>
            <a:r>
              <a:rPr lang="en-US" altLang="en-US" sz="1800" dirty="0" smtClean="0"/>
              <a:t>For the purposes of this class, </a:t>
            </a:r>
            <a:r>
              <a:rPr lang="en-US" altLang="en-US" sz="1800" i="1" dirty="0" smtClean="0"/>
              <a:t>you will always be using this exact line of code</a:t>
            </a:r>
            <a:r>
              <a:rPr lang="en-US" altLang="en-US" sz="1800" dirty="0" smtClean="0"/>
              <a:t> for your opening form tag. Never change this; copy and paste.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228600"/>
            <a:ext cx="7772400" cy="1143000"/>
          </a:xfrm>
        </p:spPr>
        <p:txBody>
          <a:bodyPr/>
          <a:lstStyle/>
          <a:p>
            <a:pPr eaLnBrk="1" hangingPunct="1"/>
            <a:r>
              <a:rPr lang="en-US" altLang="en-US" smtClean="0"/>
              <a:t>Overall structure in review</a:t>
            </a:r>
          </a:p>
        </p:txBody>
      </p:sp>
      <p:sp>
        <p:nvSpPr>
          <p:cNvPr id="36867" name="Rectangle 3"/>
          <p:cNvSpPr>
            <a:spLocks noGrp="1" noChangeArrowheads="1"/>
          </p:cNvSpPr>
          <p:nvPr>
            <p:ph type="body" idx="1"/>
          </p:nvPr>
        </p:nvSpPr>
        <p:spPr>
          <a:xfrm>
            <a:off x="685800" y="1295400"/>
            <a:ext cx="7772400" cy="4800600"/>
          </a:xfrm>
        </p:spPr>
        <p:txBody>
          <a:bodyPr/>
          <a:lstStyle/>
          <a:p>
            <a:pPr eaLnBrk="1" hangingPunct="1"/>
            <a:r>
              <a:rPr lang="en-US" altLang="en-US" dirty="0" smtClean="0">
                <a:latin typeface="Courier New" pitchFamily="49" charset="0"/>
              </a:rPr>
              <a:t>&lt;HTML&gt;</a:t>
            </a:r>
          </a:p>
          <a:p>
            <a:pPr eaLnBrk="1" hangingPunct="1"/>
            <a:r>
              <a:rPr lang="en-US" altLang="en-US" sz="1400" dirty="0" smtClean="0"/>
              <a:t>CSS stuff</a:t>
            </a:r>
          </a:p>
          <a:p>
            <a:pPr eaLnBrk="1" hangingPunct="1"/>
            <a:r>
              <a:rPr lang="en-US" altLang="en-US" sz="1600" dirty="0" smtClean="0">
                <a:latin typeface="Courier New" pitchFamily="49" charset="0"/>
              </a:rPr>
              <a:t>&lt;FORM ACTION='http://www.yourpersonality.net/psych350/fall2015/genericsubmit.pl' METHOD='post'&gt;</a:t>
            </a:r>
          </a:p>
          <a:p>
            <a:pPr lvl="1" eaLnBrk="1" hangingPunct="1">
              <a:buFontTx/>
              <a:buNone/>
            </a:pPr>
            <a:r>
              <a:rPr lang="en-US" altLang="en-US" sz="1400" dirty="0" smtClean="0">
                <a:solidFill>
                  <a:srgbClr val="0066FF"/>
                </a:solidFill>
              </a:rPr>
              <a:t>Note: This line never changes for the purposes of the work we do in this class</a:t>
            </a:r>
          </a:p>
          <a:p>
            <a:pPr lvl="1" eaLnBrk="1" hangingPunct="1"/>
            <a:r>
              <a:rPr lang="en-US" altLang="en-US" dirty="0" smtClean="0"/>
              <a:t>Various input fields for collecting data using radio button inputs, select menus, text responses</a:t>
            </a:r>
          </a:p>
          <a:p>
            <a:pPr lvl="1" eaLnBrk="1" hangingPunct="1"/>
            <a:r>
              <a:rPr lang="en-US" altLang="en-US" dirty="0" smtClean="0"/>
              <a:t>Hidden tag for author of survey</a:t>
            </a:r>
          </a:p>
          <a:p>
            <a:pPr lvl="2" eaLnBrk="1" hangingPunct="1">
              <a:buFontTx/>
              <a:buNone/>
            </a:pPr>
            <a:r>
              <a:rPr lang="en-US" altLang="en-US" sz="1400" dirty="0" smtClean="0">
                <a:latin typeface="Courier New" pitchFamily="49" charset="0"/>
              </a:rPr>
              <a:t>Example: &lt;INPUT TYPE='hidden' NAME='username' VALUE='coffeefan1'&gt;</a:t>
            </a:r>
          </a:p>
          <a:p>
            <a:pPr lvl="2" eaLnBrk="1" hangingPunct="1">
              <a:buFontTx/>
              <a:buNone/>
            </a:pPr>
            <a:r>
              <a:rPr lang="en-US" altLang="en-US" sz="1400" dirty="0" smtClean="0">
                <a:solidFill>
                  <a:srgbClr val="0066FF"/>
                </a:solidFill>
              </a:rPr>
              <a:t>Note: This will become the filename for data file itself. Make note of it and, for continuity, make it the same as the name of the HTML file you’re creating.</a:t>
            </a:r>
            <a:r>
              <a:rPr lang="en-US" altLang="en-US" sz="1400" dirty="0" smtClean="0">
                <a:latin typeface="Courier New" pitchFamily="49" charset="0"/>
              </a:rPr>
              <a:t> </a:t>
            </a:r>
          </a:p>
          <a:p>
            <a:pPr lvl="1" eaLnBrk="1" hangingPunct="1"/>
            <a:r>
              <a:rPr lang="en-US" altLang="en-US" dirty="0" smtClean="0"/>
              <a:t>Submit button</a:t>
            </a:r>
          </a:p>
          <a:p>
            <a:pPr lvl="2" eaLnBrk="1" hangingPunct="1">
              <a:buFontTx/>
              <a:buNone/>
            </a:pPr>
            <a:r>
              <a:rPr lang="en-US" altLang="en-US" sz="1600" dirty="0" smtClean="0">
                <a:latin typeface="Courier New" pitchFamily="49" charset="0"/>
              </a:rPr>
              <a:t>&lt;INPUT TYPE='submit' VALUE='Submit answers'&gt;</a:t>
            </a:r>
          </a:p>
          <a:p>
            <a:pPr eaLnBrk="1" hangingPunct="1"/>
            <a:r>
              <a:rPr lang="en-US" altLang="en-US" sz="1600" dirty="0" smtClean="0">
                <a:latin typeface="Courier New" pitchFamily="49" charset="0"/>
              </a:rPr>
              <a:t>&lt;/FORM&gt;</a:t>
            </a:r>
          </a:p>
          <a:p>
            <a:pPr eaLnBrk="1" hangingPunct="1"/>
            <a:r>
              <a:rPr lang="en-US" altLang="en-US" dirty="0" smtClean="0">
                <a:latin typeface="Courier New" pitchFamily="49" charset="0"/>
              </a:rPr>
              <a:t>&lt;/HTML&gt;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sz="1800" dirty="0" smtClean="0"/>
              <a:t>To see an example that you can essentially copy-and-paste and modify for your own purposes, please visit:</a:t>
            </a:r>
          </a:p>
          <a:p>
            <a:pPr marL="0" indent="0">
              <a:buNone/>
            </a:pPr>
            <a:r>
              <a:rPr lang="en-US" sz="1400" dirty="0" smtClean="0"/>
              <a:t>        </a:t>
            </a:r>
            <a:r>
              <a:rPr lang="en-US" sz="1200" dirty="0" smtClean="0">
                <a:latin typeface="Courier New" panose="02070309020205020404" pitchFamily="49" charset="0"/>
                <a:cs typeface="Courier New" panose="02070309020205020404" pitchFamily="49" charset="0"/>
              </a:rPr>
              <a:t>http</a:t>
            </a:r>
            <a:r>
              <a:rPr lang="en-US" sz="1200" dirty="0">
                <a:latin typeface="Courier New" panose="02070309020205020404" pitchFamily="49" charset="0"/>
                <a:cs typeface="Courier New" panose="02070309020205020404" pitchFamily="49" charset="0"/>
              </a:rPr>
              <a:t>://</a:t>
            </a:r>
            <a:r>
              <a:rPr lang="en-US" sz="1200" dirty="0" smtClean="0">
                <a:latin typeface="Courier New" panose="02070309020205020404" pitchFamily="49" charset="0"/>
                <a:cs typeface="Courier New" panose="02070309020205020404" pitchFamily="49" charset="0"/>
              </a:rPr>
              <a:t>www.yourpersonality.net/psych350/fall2015/testform2.htm</a:t>
            </a:r>
          </a:p>
          <a:p>
            <a:endParaRPr lang="en-US" sz="1800" dirty="0"/>
          </a:p>
          <a:p>
            <a:r>
              <a:rPr lang="en-US" sz="1800" dirty="0" smtClean="0"/>
              <a:t>Once there, right-click to view page source. You can then copy-and-paste that code and modify it yourself for your needs. </a:t>
            </a:r>
          </a:p>
          <a:p>
            <a:r>
              <a:rPr lang="en-US" sz="1800" dirty="0" smtClean="0"/>
              <a:t>There are two key things you’ll have to change:</a:t>
            </a:r>
          </a:p>
          <a:p>
            <a:pPr marL="457200" lvl="1" indent="0">
              <a:buNone/>
            </a:pPr>
            <a:r>
              <a:rPr lang="en-US" sz="1600" dirty="0" smtClean="0"/>
              <a:t>1. You will need to use your own questionnaire items.</a:t>
            </a:r>
          </a:p>
          <a:p>
            <a:pPr marL="457200" lvl="1" indent="0">
              <a:buNone/>
            </a:pPr>
            <a:r>
              <a:rPr lang="en-US" sz="1600" dirty="0" smtClean="0"/>
              <a:t>2. Near the end you’ll need to modify the USERNAME tag to reference your alias and not mine. </a:t>
            </a:r>
            <a:r>
              <a:rPr lang="en-US" sz="1600" dirty="0"/>
              <a:t>Examples</a:t>
            </a:r>
            <a:r>
              <a:rPr lang="en-US" sz="1600" dirty="0" smtClean="0"/>
              <a:t>:</a:t>
            </a:r>
          </a:p>
          <a:p>
            <a:pPr marL="457200" lvl="1" indent="0">
              <a:buNone/>
            </a:pPr>
            <a:r>
              <a:rPr lang="en-US" sz="1200" dirty="0" smtClean="0">
                <a:latin typeface="Courier New" panose="02070309020205020404" pitchFamily="49" charset="0"/>
                <a:cs typeface="Courier New" panose="02070309020205020404" pitchFamily="49" charset="0"/>
              </a:rPr>
              <a:t>&lt;</a:t>
            </a:r>
            <a:r>
              <a:rPr lang="en-US" sz="1200" dirty="0">
                <a:latin typeface="Courier New" panose="02070309020205020404" pitchFamily="49" charset="0"/>
                <a:cs typeface="Courier New" panose="02070309020205020404" pitchFamily="49" charset="0"/>
              </a:rPr>
              <a:t>INPUT TYPE='hidden' NAME='username' VALUE</a:t>
            </a:r>
            <a:r>
              <a:rPr lang="en-US" sz="1200" dirty="0" smtClean="0">
                <a:latin typeface="Courier New" panose="02070309020205020404" pitchFamily="49" charset="0"/>
                <a:cs typeface="Courier New" panose="02070309020205020404" pitchFamily="49" charset="0"/>
              </a:rPr>
              <a:t>='jenny54'&gt;</a:t>
            </a:r>
          </a:p>
          <a:p>
            <a:pPr marL="457200" lvl="1" indent="0">
              <a:buNone/>
            </a:pPr>
            <a:r>
              <a:rPr lang="en-US" sz="1200" dirty="0">
                <a:latin typeface="Courier New" panose="02070309020205020404" pitchFamily="49" charset="0"/>
                <a:cs typeface="Courier New" panose="02070309020205020404" pitchFamily="49" charset="0"/>
              </a:rPr>
              <a:t>&lt;INPUT TYPE='hidden' NAME='username' VALUE</a:t>
            </a:r>
            <a:r>
              <a:rPr lang="en-US" sz="1200" dirty="0" smtClean="0">
                <a:latin typeface="Courier New" panose="02070309020205020404" pitchFamily="49" charset="0"/>
                <a:cs typeface="Courier New" panose="02070309020205020404" pitchFamily="49" charset="0"/>
              </a:rPr>
              <a:t>='jiaisthebest23'&gt;</a:t>
            </a:r>
          </a:p>
          <a:p>
            <a:pPr marL="457200" lvl="1" indent="0">
              <a:buNone/>
            </a:pPr>
            <a:r>
              <a:rPr lang="en-US" sz="1200" dirty="0">
                <a:latin typeface="Courier New" panose="02070309020205020404" pitchFamily="49" charset="0"/>
                <a:cs typeface="Courier New" panose="02070309020205020404" pitchFamily="49" charset="0"/>
              </a:rPr>
              <a:t>&lt;INPUT TYPE='hidden' NAME='username' VALUE</a:t>
            </a:r>
            <a:r>
              <a:rPr lang="en-US" sz="1200" dirty="0" smtClean="0">
                <a:latin typeface="Courier New" panose="02070309020205020404" pitchFamily="49" charset="0"/>
                <a:cs typeface="Courier New" panose="02070309020205020404" pitchFamily="49" charset="0"/>
              </a:rPr>
              <a:t>='wat2'&gt;</a:t>
            </a:r>
          </a:p>
          <a:p>
            <a:endParaRPr lang="en-US" dirty="0" smtClean="0"/>
          </a:p>
          <a:p>
            <a:endParaRPr lang="en-US" dirty="0"/>
          </a:p>
        </p:txBody>
      </p:sp>
      <p:sp>
        <p:nvSpPr>
          <p:cNvPr id="4"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Arial Unicode MS" panose="020B0604020202020204" pitchFamily="34" charset="-128"/>
              </a:rPr>
              <a:t>&lt;INPUT TYPE='hidden' NAME='username' VALUE='christest'&gt;</a:t>
            </a:r>
            <a:r>
              <a:rPr kumimoji="0" lang="en-US" altLang="en-US" sz="600" b="0" i="0" u="none" strike="noStrike" cap="none" normalizeH="0" baseline="0" smtClean="0">
                <a:ln>
                  <a:noFill/>
                </a:ln>
                <a:solidFill>
                  <a:schemeClr val="tx1"/>
                </a:solidFill>
                <a:effectLst/>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 name="TextBox 4"/>
          <p:cNvSpPr txBox="1"/>
          <p:nvPr/>
        </p:nvSpPr>
        <p:spPr>
          <a:xfrm>
            <a:off x="3429000" y="6124545"/>
            <a:ext cx="1295400" cy="400110"/>
          </a:xfrm>
          <a:prstGeom prst="rect">
            <a:avLst/>
          </a:prstGeom>
          <a:noFill/>
        </p:spPr>
        <p:txBody>
          <a:bodyPr wrap="square" rtlCol="0">
            <a:spAutoFit/>
          </a:bodyPr>
          <a:lstStyle/>
          <a:p>
            <a:pPr algn="ctr"/>
            <a:r>
              <a:rPr lang="en-US" sz="1000" dirty="0" smtClean="0">
                <a:solidFill>
                  <a:schemeClr val="bg2">
                    <a:lumMod val="50000"/>
                  </a:schemeClr>
                </a:solidFill>
              </a:rPr>
              <a:t>Keep this part the same</a:t>
            </a:r>
            <a:endParaRPr lang="en-US" sz="1000" dirty="0">
              <a:solidFill>
                <a:schemeClr val="bg2">
                  <a:lumMod val="50000"/>
                </a:schemeClr>
              </a:solidFill>
            </a:endParaRPr>
          </a:p>
        </p:txBody>
      </p:sp>
      <p:cxnSp>
        <p:nvCxnSpPr>
          <p:cNvPr id="7" name="Straight Arrow Connector 6"/>
          <p:cNvCxnSpPr/>
          <p:nvPr/>
        </p:nvCxnSpPr>
        <p:spPr>
          <a:xfrm flipV="1">
            <a:off x="4114800" y="5638800"/>
            <a:ext cx="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876800" y="6124545"/>
            <a:ext cx="1295400" cy="246221"/>
          </a:xfrm>
          <a:prstGeom prst="rect">
            <a:avLst/>
          </a:prstGeom>
          <a:noFill/>
        </p:spPr>
        <p:txBody>
          <a:bodyPr wrap="square" rtlCol="0">
            <a:spAutoFit/>
          </a:bodyPr>
          <a:lstStyle/>
          <a:p>
            <a:pPr algn="ctr"/>
            <a:r>
              <a:rPr lang="en-US" sz="1000" dirty="0" smtClean="0">
                <a:solidFill>
                  <a:schemeClr val="bg2">
                    <a:lumMod val="50000"/>
                  </a:schemeClr>
                </a:solidFill>
              </a:rPr>
              <a:t>Update this part</a:t>
            </a:r>
            <a:endParaRPr lang="en-US" sz="1000" dirty="0">
              <a:solidFill>
                <a:schemeClr val="bg2">
                  <a:lumMod val="50000"/>
                </a:schemeClr>
              </a:solidFill>
            </a:endParaRPr>
          </a:p>
        </p:txBody>
      </p:sp>
      <p:cxnSp>
        <p:nvCxnSpPr>
          <p:cNvPr id="9" name="Straight Arrow Connector 8"/>
          <p:cNvCxnSpPr/>
          <p:nvPr/>
        </p:nvCxnSpPr>
        <p:spPr>
          <a:xfrm flipV="1">
            <a:off x="5562600" y="5638800"/>
            <a:ext cx="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531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37891" name="Rectangle 3"/>
          <p:cNvSpPr>
            <a:spLocks noGrp="1" noChangeArrowheads="1"/>
          </p:cNvSpPr>
          <p:nvPr>
            <p:ph type="body" idx="1"/>
          </p:nvPr>
        </p:nvSpPr>
        <p:spPr/>
        <p:txBody>
          <a:bodyPr/>
          <a:lstStyle/>
          <a:p>
            <a:pPr eaLnBrk="1" hangingPunct="1"/>
            <a:r>
              <a:rPr lang="en-US" altLang="en-US" smtClean="0"/>
              <a:t>Save your file with the *.html extension.  Example: coffeefan1.html</a:t>
            </a:r>
          </a:p>
          <a:p>
            <a:pPr eaLnBrk="1" hangingPunct="1"/>
            <a:endParaRPr lang="en-US" altLang="en-US" smtClean="0"/>
          </a:p>
          <a:p>
            <a:pPr eaLnBrk="1" hangingPunct="1"/>
            <a:r>
              <a:rPr lang="en-US" altLang="en-US" smtClean="0"/>
              <a:t>For many projects in this class, you will want to use your alias or username as the file name, with a number appended to it so that you can keep various assignments separated.</a:t>
            </a:r>
          </a:p>
          <a:p>
            <a:pPr eaLnBrk="1" hangingPunct="1"/>
            <a:endParaRPr lang="en-US" altLang="en-US" smtClean="0"/>
          </a:p>
          <a:p>
            <a:pPr eaLnBrk="1" hangingPunct="1"/>
            <a:r>
              <a:rPr lang="en-US" altLang="en-US" smtClean="0"/>
              <a:t>Example: If your alias is “coffeefan”</a:t>
            </a:r>
          </a:p>
          <a:p>
            <a:pPr eaLnBrk="1" hangingPunct="1"/>
            <a:endParaRPr lang="en-US" altLang="en-US" smtClean="0"/>
          </a:p>
          <a:p>
            <a:pPr lvl="1" eaLnBrk="1" hangingPunct="1"/>
            <a:r>
              <a:rPr lang="en-US" altLang="en-US" smtClean="0"/>
              <a:t>coffeefan1.html</a:t>
            </a:r>
          </a:p>
          <a:p>
            <a:pPr lvl="1" eaLnBrk="1" hangingPunct="1"/>
            <a:r>
              <a:rPr lang="en-US" altLang="en-US" smtClean="0"/>
              <a:t>coffeefan2.html</a:t>
            </a:r>
          </a:p>
          <a:p>
            <a:pPr lvl="1" eaLnBrk="1" hangingPunct="1"/>
            <a:r>
              <a:rPr lang="en-US" altLang="en-US" smtClean="0"/>
              <a:t>coffeefan3.html</a:t>
            </a:r>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38915" name="Rectangle 3"/>
          <p:cNvSpPr>
            <a:spLocks noGrp="1" noChangeArrowheads="1"/>
          </p:cNvSpPr>
          <p:nvPr>
            <p:ph type="body" idx="1"/>
          </p:nvPr>
        </p:nvSpPr>
        <p:spPr/>
        <p:txBody>
          <a:bodyPr/>
          <a:lstStyle/>
          <a:p>
            <a:pPr eaLnBrk="1" hangingPunct="1"/>
            <a:r>
              <a:rPr lang="en-US" altLang="en-US" dirty="0" smtClean="0"/>
              <a:t>For this week’s lab assignment, you’ll be working together in groups to create a web survey and you will use your group number as your file name</a:t>
            </a:r>
          </a:p>
          <a:p>
            <a:pPr eaLnBrk="1" hangingPunct="1"/>
            <a:endParaRPr lang="en-US" altLang="en-US" dirty="0" smtClean="0"/>
          </a:p>
          <a:p>
            <a:pPr eaLnBrk="1" hangingPunct="1"/>
            <a:r>
              <a:rPr lang="en-US" altLang="en-US" dirty="0" smtClean="0"/>
              <a:t>Examples:</a:t>
            </a:r>
          </a:p>
          <a:p>
            <a:pPr eaLnBrk="1" hangingPunct="1"/>
            <a:endParaRPr lang="en-US" altLang="en-US" dirty="0" smtClean="0"/>
          </a:p>
          <a:p>
            <a:pPr lvl="1" eaLnBrk="1" hangingPunct="1"/>
            <a:r>
              <a:rPr lang="en-US" altLang="en-US" dirty="0" smtClean="0"/>
              <a:t>group1.html</a:t>
            </a:r>
          </a:p>
          <a:p>
            <a:pPr lvl="1" eaLnBrk="1" hangingPunct="1"/>
            <a:r>
              <a:rPr lang="en-US" altLang="en-US" dirty="0" smtClean="0"/>
              <a:t>group2.html</a:t>
            </a:r>
          </a:p>
          <a:p>
            <a:pPr lvl="1" eaLnBrk="1" hangingPunct="1"/>
            <a:r>
              <a:rPr lang="en-US" altLang="en-US" dirty="0" smtClean="0"/>
              <a:t>group3.html</a:t>
            </a:r>
          </a:p>
          <a:p>
            <a:pPr lvl="1" eaLnBrk="1" hangingPunct="1"/>
            <a:endParaRPr lang="en-US" altLang="en-US" dirty="0" smtClean="0"/>
          </a:p>
          <a:p>
            <a:pPr eaLnBrk="1" hangingPunct="1"/>
            <a:r>
              <a:rPr lang="en-US" altLang="en-US" i="1" dirty="0" smtClean="0"/>
              <a:t>Notice that I’m not capitalizing anything. Stick with that rule so we can be consistent as a class and not create administrative bungles. No spaces either.</a:t>
            </a:r>
          </a:p>
          <a:p>
            <a:pPr eaLnBrk="1" hangingPunct="1"/>
            <a:endParaRPr lang="en-US"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39939" name="Rectangle 3"/>
          <p:cNvSpPr>
            <a:spLocks noGrp="1" noChangeArrowheads="1"/>
          </p:cNvSpPr>
          <p:nvPr>
            <p:ph type="body" idx="1"/>
          </p:nvPr>
        </p:nvSpPr>
        <p:spPr/>
        <p:txBody>
          <a:bodyPr/>
          <a:lstStyle/>
          <a:p>
            <a:pPr eaLnBrk="1" hangingPunct="1"/>
            <a:r>
              <a:rPr lang="en-US" altLang="en-US" dirty="0" smtClean="0"/>
              <a:t>E-mail your html file as an attachment to your TA.</a:t>
            </a:r>
          </a:p>
          <a:p>
            <a:pPr eaLnBrk="1" hangingPunct="1"/>
            <a:endParaRPr lang="en-US" altLang="en-US" dirty="0" smtClean="0"/>
          </a:p>
          <a:p>
            <a:pPr eaLnBrk="1" hangingPunct="1"/>
            <a:r>
              <a:rPr lang="en-US" altLang="en-US" dirty="0" smtClean="0"/>
              <a:t>Make sure the SUBJECT LINE of your e-mail says “Psych 350 web”</a:t>
            </a:r>
          </a:p>
          <a:p>
            <a:pPr eaLnBrk="1" hangingPunct="1"/>
            <a:endParaRPr lang="en-US" altLang="en-US" dirty="0" smtClean="0"/>
          </a:p>
          <a:p>
            <a:pPr eaLnBrk="1" hangingPunct="1"/>
            <a:r>
              <a:rPr lang="en-US" altLang="en-US" dirty="0" smtClean="0"/>
              <a:t>The TA’s will send the files to me. I’ll upload them to the class server on Friday. After I do so, your webpage will be “live” and anyone can access it via the Internet.</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mtClean="0"/>
              <a:t>Transferring your web page to the web server</a:t>
            </a:r>
          </a:p>
        </p:txBody>
      </p:sp>
      <p:sp>
        <p:nvSpPr>
          <p:cNvPr id="40963" name="Rectangle 3"/>
          <p:cNvSpPr>
            <a:spLocks noGrp="1" noChangeArrowheads="1"/>
          </p:cNvSpPr>
          <p:nvPr>
            <p:ph type="body" idx="1"/>
          </p:nvPr>
        </p:nvSpPr>
        <p:spPr/>
        <p:txBody>
          <a:bodyPr/>
          <a:lstStyle/>
          <a:p>
            <a:pPr eaLnBrk="1" hangingPunct="1"/>
            <a:r>
              <a:rPr lang="en-US" altLang="en-US" dirty="0" smtClean="0"/>
              <a:t>The URL will be </a:t>
            </a:r>
          </a:p>
          <a:p>
            <a:pPr eaLnBrk="1" hangingPunct="1"/>
            <a:endParaRPr lang="en-US" altLang="en-US" dirty="0" smtClean="0"/>
          </a:p>
          <a:p>
            <a:pPr marL="0" indent="0" eaLnBrk="1" hangingPunct="1">
              <a:buNone/>
            </a:pPr>
            <a:r>
              <a:rPr lang="en-US" altLang="en-US" sz="1200" dirty="0" smtClean="0">
                <a:latin typeface="Courier New" pitchFamily="49" charset="0"/>
              </a:rPr>
              <a:t>http://www.yourpersonality.net/psych350/fall2015/projects/</a:t>
            </a:r>
            <a:r>
              <a:rPr lang="en-US" altLang="en-US" sz="1200" dirty="0" smtClean="0">
                <a:solidFill>
                  <a:schemeClr val="accent6">
                    <a:lumMod val="75000"/>
                  </a:schemeClr>
                </a:solidFill>
                <a:latin typeface="Courier New" pitchFamily="49" charset="0"/>
              </a:rPr>
              <a:t>usernamenumber</a:t>
            </a:r>
            <a:r>
              <a:rPr lang="en-US" altLang="en-US" sz="1200" dirty="0" smtClean="0">
                <a:latin typeface="Courier New" pitchFamily="49" charset="0"/>
              </a:rPr>
              <a:t>.html</a:t>
            </a:r>
          </a:p>
          <a:p>
            <a:pPr eaLnBrk="1" hangingPunct="1"/>
            <a:endParaRPr lang="en-US" altLang="en-US" sz="1200" dirty="0" smtClean="0">
              <a:latin typeface="Courier New" pitchFamily="49" charset="0"/>
            </a:endParaRPr>
          </a:p>
          <a:p>
            <a:pPr marL="0" indent="0" eaLnBrk="1" hangingPunct="1">
              <a:buNone/>
            </a:pPr>
            <a:r>
              <a:rPr lang="en-US" altLang="en-US" dirty="0" smtClean="0"/>
              <a:t>where </a:t>
            </a:r>
            <a:r>
              <a:rPr lang="en-US" altLang="en-US" dirty="0" err="1" smtClean="0">
                <a:solidFill>
                  <a:schemeClr val="accent6">
                    <a:lumMod val="75000"/>
                  </a:schemeClr>
                </a:solidFill>
                <a:latin typeface="Courier New" pitchFamily="49" charset="0"/>
              </a:rPr>
              <a:t>usernamenumber</a:t>
            </a:r>
            <a:r>
              <a:rPr lang="en-US" altLang="en-US" dirty="0" smtClean="0">
                <a:solidFill>
                  <a:schemeClr val="accent6">
                    <a:lumMod val="75000"/>
                  </a:schemeClr>
                </a:solidFill>
                <a:latin typeface="Courier New" pitchFamily="49" charset="0"/>
              </a:rPr>
              <a:t> </a:t>
            </a:r>
            <a:r>
              <a:rPr lang="en-US" altLang="en-US" dirty="0" smtClean="0"/>
              <a:t>is your alias or username. If your alias/username is “</a:t>
            </a:r>
            <a:r>
              <a:rPr lang="en-US" altLang="en-US" dirty="0" err="1" smtClean="0"/>
              <a:t>coffeefan</a:t>
            </a:r>
            <a:r>
              <a:rPr lang="en-US" altLang="en-US" dirty="0" smtClean="0"/>
              <a:t>” and you saved the file as “coffeefan1.html” then the URL for that webpage would be:</a:t>
            </a:r>
          </a:p>
          <a:p>
            <a:pPr marL="0" indent="0" eaLnBrk="1" hangingPunct="1">
              <a:buNone/>
            </a:pPr>
            <a:endParaRPr lang="en-US" altLang="en-US" sz="1600" dirty="0"/>
          </a:p>
          <a:p>
            <a:pPr marL="0" indent="0" eaLnBrk="1" hangingPunct="1">
              <a:buNone/>
            </a:pPr>
            <a:r>
              <a:rPr lang="en-US" altLang="en-US" sz="1600" dirty="0" smtClean="0"/>
              <a:t>http://www.yourpersonality.net/psych350/fall2015/projects/coffeefan1.html</a:t>
            </a:r>
            <a:endParaRPr lang="en-US" altLang="en-US" sz="1600" dirty="0" smtClean="0">
              <a:latin typeface="Courier New" pitchFamily="49" charset="0"/>
            </a:endParaRPr>
          </a:p>
          <a:p>
            <a:pPr eaLnBrk="1" hangingPunct="1"/>
            <a:endParaRPr lang="en-US" altLang="en-US" sz="1600" dirty="0" smtClean="0">
              <a:latin typeface="Courier New" pitchFamily="49" charset="0"/>
            </a:endParaRPr>
          </a:p>
          <a:p>
            <a:pPr eaLnBrk="1" hangingPunct="1"/>
            <a:endParaRPr lang="en-US" altLang="en-US" dirty="0" smtClean="0"/>
          </a:p>
          <a:p>
            <a:pPr eaLnBrk="1" hangingPunct="1"/>
            <a:endParaRPr lang="en-US"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dirty="0" smtClean="0"/>
              <a:t>Peeking on Your Data</a:t>
            </a:r>
          </a:p>
        </p:txBody>
      </p:sp>
      <p:sp>
        <p:nvSpPr>
          <p:cNvPr id="41987" name="Rectangle 3"/>
          <p:cNvSpPr>
            <a:spLocks noGrp="1" noChangeArrowheads="1"/>
          </p:cNvSpPr>
          <p:nvPr>
            <p:ph type="body" idx="1"/>
          </p:nvPr>
        </p:nvSpPr>
        <p:spPr/>
        <p:txBody>
          <a:bodyPr/>
          <a:lstStyle/>
          <a:p>
            <a:pPr eaLnBrk="1" hangingPunct="1"/>
            <a:r>
              <a:rPr lang="en-US" altLang="en-US" dirty="0" smtClean="0"/>
              <a:t>We’ll discuss data exporting more next week, but, for now, if you want to see how the server is saving the responses to your questionnaire, you can do so via this link:</a:t>
            </a:r>
          </a:p>
          <a:p>
            <a:pPr eaLnBrk="1" hangingPunct="1"/>
            <a:endParaRPr lang="en-US" altLang="en-US" dirty="0" smtClean="0"/>
          </a:p>
          <a:p>
            <a:pPr eaLnBrk="1" hangingPunct="1"/>
            <a:r>
              <a:rPr lang="en-US" altLang="en-US" sz="1800" dirty="0" smtClean="0"/>
              <a:t>http://www.yourpersonality.net/psych350/fall2015/viewsubmit.pl</a:t>
            </a:r>
          </a:p>
          <a:p>
            <a:pPr eaLnBrk="1" hangingPunct="1"/>
            <a:endParaRPr lang="en-US" altLang="en-US" sz="1800" dirty="0" smtClean="0"/>
          </a:p>
          <a:p>
            <a:pPr eaLnBrk="1" hangingPunct="1"/>
            <a:r>
              <a:rPr lang="en-US" altLang="en-US" sz="1800" dirty="0" smtClean="0"/>
              <a:t>Enter the data file name in the input field. This is the name that you stored in the “hidden tag” at the end of your form. (“coffeefan1” in the previous example.) This will show you a comma-delimited text file.</a:t>
            </a:r>
          </a:p>
        </p:txBody>
      </p:sp>
    </p:spTree>
  </p:cSld>
  <p:clrMapOvr>
    <a:masterClrMapping/>
  </p:clrMapOvr>
</p:sld>
</file>

<file path=ppt/theme/theme1.xml><?xml version="1.0" encoding="utf-8"?>
<a:theme xmlns:a="http://schemas.openxmlformats.org/drawingml/2006/main" name="Default Design">
  <a:themeElements>
    <a:clrScheme name="">
      <a:dk1>
        <a:srgbClr val="808080"/>
      </a:dk1>
      <a:lt1>
        <a:srgbClr val="CCECFF"/>
      </a:lt1>
      <a:dk2>
        <a:srgbClr val="000099"/>
      </a:dk2>
      <a:lt2>
        <a:srgbClr val="CCECFF"/>
      </a:lt2>
      <a:accent1>
        <a:srgbClr val="00CC99"/>
      </a:accent1>
      <a:accent2>
        <a:srgbClr val="3333CC"/>
      </a:accent2>
      <a:accent3>
        <a:srgbClr val="AAAACA"/>
      </a:accent3>
      <a:accent4>
        <a:srgbClr val="AEC9DA"/>
      </a:accent4>
      <a:accent5>
        <a:srgbClr val="AAE2CA"/>
      </a:accent5>
      <a:accent6>
        <a:srgbClr val="2D2DB9"/>
      </a:accent6>
      <a:hlink>
        <a:srgbClr val="CCCCFF"/>
      </a:hlink>
      <a:folHlink>
        <a:srgbClr val="B2B2B2"/>
      </a:folHlink>
    </a:clrScheme>
    <a:fontScheme name="Default Design">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10537</TotalTime>
  <Words>2598</Words>
  <Application>Microsoft Office PowerPoint</Application>
  <PresentationFormat>On-screen Show (4:3)</PresentationFormat>
  <Paragraphs>346</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 Unicode MS</vt:lpstr>
      <vt:lpstr>Arial</vt:lpstr>
      <vt:lpstr>Courier New</vt:lpstr>
      <vt:lpstr>Palatino Linotype</vt:lpstr>
      <vt:lpstr>Times New Roman</vt:lpstr>
      <vt:lpstr>Verdana</vt:lpstr>
      <vt:lpstr>Default Design</vt:lpstr>
      <vt:lpstr>PowerPoint Presentation</vt:lpstr>
      <vt:lpstr>Goals</vt:lpstr>
      <vt:lpstr>HTML web pages</vt:lpstr>
      <vt:lpstr>How the Process Works</vt:lpstr>
      <vt:lpstr>HTML</vt:lpstr>
      <vt:lpstr>EditPlus</vt:lpstr>
      <vt:lpstr>PowerPoint Presentation</vt:lpstr>
      <vt:lpstr>PowerPoint Presentation</vt:lpstr>
      <vt:lpstr>HTML Tags</vt:lpstr>
      <vt:lpstr>HTML Tags</vt:lpstr>
      <vt:lpstr>HTML Tags</vt:lpstr>
      <vt:lpstr>HTML Tags - Bold</vt:lpstr>
      <vt:lpstr>HTML Tags - Italics</vt:lpstr>
      <vt:lpstr>Font size and color</vt:lpstr>
      <vt:lpstr>Font size and color</vt:lpstr>
      <vt:lpstr>Line spacing</vt:lpstr>
      <vt:lpstr>Line spacing</vt:lpstr>
      <vt:lpstr>Blank Spaces</vt:lpstr>
      <vt:lpstr>Blank spaces</vt:lpstr>
      <vt:lpstr>Centering Text</vt:lpstr>
      <vt:lpstr>Creating Links</vt:lpstr>
      <vt:lpstr>Cascading Style Sheets (CSS)</vt:lpstr>
      <vt:lpstr>CSS</vt:lpstr>
      <vt:lpstr>PowerPoint Presentation</vt:lpstr>
      <vt:lpstr>CSS</vt:lpstr>
      <vt:lpstr>Images</vt:lpstr>
      <vt:lpstr>Image Attributes</vt:lpstr>
      <vt:lpstr>Forms: How to collect data</vt:lpstr>
      <vt:lpstr>PowerPoint Presentation</vt:lpstr>
      <vt:lpstr>PowerPoint Presentation</vt:lpstr>
      <vt:lpstr>Different input options</vt:lpstr>
      <vt:lpstr>Variable Names</vt:lpstr>
      <vt:lpstr>HTML Forms</vt:lpstr>
      <vt:lpstr>HTML Forms</vt:lpstr>
      <vt:lpstr>Overall structure in review</vt:lpstr>
      <vt:lpstr>Example</vt:lpstr>
      <vt:lpstr>Transferring your web page to the web server</vt:lpstr>
      <vt:lpstr>Transferring your web page to the web server</vt:lpstr>
      <vt:lpstr>Transferring your web page to the web server</vt:lpstr>
      <vt:lpstr>Transferring your web page to the web server</vt:lpstr>
      <vt:lpstr>Peeking on Your Data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242</dc:title>
  <dc:creator>Psychology UIC</dc:creator>
  <cp:lastModifiedBy>R. Chris Fraley</cp:lastModifiedBy>
  <cp:revision>89</cp:revision>
  <dcterms:created xsi:type="dcterms:W3CDTF">2002-01-03T20:53:00Z</dcterms:created>
  <dcterms:modified xsi:type="dcterms:W3CDTF">2015-09-08T18:36:03Z</dcterms:modified>
</cp:coreProperties>
</file>