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4" d="100"/>
          <a:sy n="84" d="100"/>
        </p:scale>
        <p:origin x="-84" y="-4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C9DD0D-551C-4029-A078-9D76A4516418}" type="datetimeFigureOut">
              <a:rPr lang="en-US"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3404120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9DD0D-551C-4029-A078-9D76A4516418}" type="datetimeFigureOut">
              <a:rPr lang="en-US"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2924639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C9DD0D-551C-4029-A078-9D76A4516418}" type="datetimeFigureOut">
              <a:rPr lang="en-US"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3903860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C9DD0D-551C-4029-A078-9D76A4516418}" type="datetimeFigureOut">
              <a:rPr lang="en-US" smtClean="0"/>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3640624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C9DD0D-551C-4029-A078-9D76A4516418}" type="datetimeFigureOut">
              <a:rPr lang="en-US" smtClean="0"/>
              <a:t>10/12/2015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2359774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C9DD0D-551C-4029-A078-9D76A4516418}" type="datetimeFigureOut">
              <a:rPr lang="en-US" smtClean="0"/>
              <a:t>10/12/2015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89192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C9DD0D-551C-4029-A078-9D76A4516418}" type="datetimeFigureOut">
              <a:rPr lang="en-US" smtClean="0"/>
              <a:t>10/12/2015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4270899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9DD0D-551C-4029-A078-9D76A4516418}" type="datetimeFigureOut">
              <a:rPr lang="en-US" smtClean="0"/>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2045319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9DD0D-551C-4029-A078-9D76A4516418}" type="datetimeFigureOut">
              <a:rPr lang="en-US" smtClean="0"/>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310570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9DD0D-551C-4029-A078-9D76A4516418}" type="datetimeFigureOut">
              <a:rPr lang="en-US"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389594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9DD0D-551C-4029-A078-9D76A4516418}" type="datetimeFigureOut">
              <a:rPr lang="en-US"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68C8-BC96-40B1-825E-F5CFA749C461}" type="slidenum">
              <a:rPr lang="en-US" smtClean="0"/>
              <a:t>‹#›</a:t>
            </a:fld>
            <a:endParaRPr lang="en-US"/>
          </a:p>
        </p:txBody>
      </p:sp>
    </p:spTree>
    <p:extLst>
      <p:ext uri="{BB962C8B-B14F-4D97-AF65-F5344CB8AC3E}">
        <p14:creationId xmlns:p14="http://schemas.microsoft.com/office/powerpoint/2010/main" val="4014121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9DD0D-551C-4029-A078-9D76A4516418}" type="datetimeFigureOut">
              <a:rPr lang="en-US" smtClean="0"/>
              <a:t>10/12/2015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0568C8-BC96-40B1-825E-F5CFA749C461}" type="slidenum">
              <a:rPr lang="en-US" smtClean="0"/>
              <a:t>‹#›</a:t>
            </a:fld>
            <a:endParaRPr lang="en-US"/>
          </a:p>
        </p:txBody>
      </p:sp>
    </p:spTree>
    <p:extLst>
      <p:ext uri="{BB962C8B-B14F-4D97-AF65-F5344CB8AC3E}">
        <p14:creationId xmlns:p14="http://schemas.microsoft.com/office/powerpoint/2010/main" val="2551254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Different forms of validity and why they matter</a:t>
            </a:r>
            <a:endParaRPr lang="en-US" dirty="0"/>
          </a:p>
        </p:txBody>
      </p:sp>
      <p:sp>
        <p:nvSpPr>
          <p:cNvPr id="3" name="Subtitle 2"/>
          <p:cNvSpPr>
            <a:spLocks noGrp="1"/>
          </p:cNvSpPr>
          <p:nvPr>
            <p:ph type="subTitle" idx="1"/>
          </p:nvPr>
        </p:nvSpPr>
        <p:spPr/>
        <p:txBody>
          <a:bodyPr/>
          <a:lstStyle/>
          <a:p>
            <a:r>
              <a:rPr lang="en-US" dirty="0" smtClean="0"/>
              <a:t>Week 8, Psych 350 – R. Chris Fraley</a:t>
            </a:r>
          </a:p>
          <a:p>
            <a:endParaRPr lang="en-US" dirty="0"/>
          </a:p>
        </p:txBody>
      </p:sp>
    </p:spTree>
    <p:extLst>
      <p:ext uri="{BB962C8B-B14F-4D97-AF65-F5344CB8AC3E}">
        <p14:creationId xmlns:p14="http://schemas.microsoft.com/office/powerpoint/2010/main" val="415023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a:t>
            </a:r>
            <a:endParaRPr lang="en-US" dirty="0"/>
          </a:p>
        </p:txBody>
      </p:sp>
      <p:sp>
        <p:nvSpPr>
          <p:cNvPr id="3" name="Content Placeholder 2"/>
          <p:cNvSpPr>
            <a:spLocks noGrp="1"/>
          </p:cNvSpPr>
          <p:nvPr>
            <p:ph idx="1"/>
          </p:nvPr>
        </p:nvSpPr>
        <p:spPr/>
        <p:txBody>
          <a:bodyPr/>
          <a:lstStyle/>
          <a:p>
            <a:r>
              <a:rPr lang="en-US" dirty="0" smtClean="0"/>
              <a:t>In our last class, we began to discuss some of the ways in which we can assess the quality of our measurements.</a:t>
            </a:r>
          </a:p>
          <a:p>
            <a:r>
              <a:rPr lang="en-US" dirty="0" smtClean="0"/>
              <a:t>We discussed the concept of reliability (i.e., the degree to which measurements are free of random error).</a:t>
            </a:r>
            <a:endParaRPr lang="en-US" dirty="0"/>
          </a:p>
        </p:txBody>
      </p:sp>
    </p:spTree>
    <p:extLst>
      <p:ext uri="{BB962C8B-B14F-4D97-AF65-F5344CB8AC3E}">
        <p14:creationId xmlns:p14="http://schemas.microsoft.com/office/powerpoint/2010/main" val="279352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reliability alone is not enough</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Understanding the degree to which measurements are reliable, however, is not sufficient for evaluating their quality.</a:t>
            </a:r>
          </a:p>
          <a:p>
            <a:r>
              <a:rPr lang="en-US" smtClean="0"/>
              <a:t>Recall </a:t>
            </a:r>
            <a:r>
              <a:rPr lang="en-US" dirty="0" smtClean="0"/>
              <a:t>that test-retest estimates of reliability tend to range between 0 (low) and 1(high).</a:t>
            </a:r>
          </a:p>
          <a:p>
            <a:endParaRPr lang="en-US" dirty="0" smtClean="0"/>
          </a:p>
          <a:p>
            <a:r>
              <a:rPr lang="en-US" dirty="0" smtClean="0"/>
              <a:t>Nice online correlation calculator: </a:t>
            </a:r>
          </a:p>
          <a:p>
            <a:r>
              <a:rPr lang="en-US" dirty="0" smtClean="0"/>
              <a:t>https://www.easycalculation.com/statistics/correlation.php</a:t>
            </a:r>
          </a:p>
          <a:p>
            <a:endParaRPr lang="en-US" dirty="0"/>
          </a:p>
        </p:txBody>
      </p:sp>
    </p:spTree>
    <p:extLst>
      <p:ext uri="{BB962C8B-B14F-4D97-AF65-F5344CB8AC3E}">
        <p14:creationId xmlns:p14="http://schemas.microsoft.com/office/powerpoint/2010/main" val="4007792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a:t>
            </a:r>
            <a:endParaRPr lang="en-US" dirty="0"/>
          </a:p>
        </p:txBody>
      </p:sp>
      <p:sp>
        <p:nvSpPr>
          <p:cNvPr id="3" name="Content Placeholder 2"/>
          <p:cNvSpPr>
            <a:spLocks noGrp="1"/>
          </p:cNvSpPr>
          <p:nvPr>
            <p:ph idx="1"/>
          </p:nvPr>
        </p:nvSpPr>
        <p:spPr/>
        <p:txBody>
          <a:bodyPr>
            <a:normAutofit lnSpcReduction="10000"/>
          </a:bodyPr>
          <a:lstStyle/>
          <a:p>
            <a:r>
              <a:rPr lang="en-US" dirty="0" smtClean="0"/>
              <a:t>In this example, the measurements appear reliable, but there is a problem.</a:t>
            </a:r>
          </a:p>
          <a:p>
            <a:r>
              <a:rPr lang="en-US" b="1" dirty="0" smtClean="0"/>
              <a:t>Validity</a:t>
            </a:r>
            <a:r>
              <a:rPr lang="en-US" dirty="0" smtClean="0"/>
              <a:t> reflects the degree to which measurements are free of both random error, E, and systematic error, S.</a:t>
            </a:r>
          </a:p>
          <a:p>
            <a:r>
              <a:rPr lang="en-US" dirty="0" smtClean="0"/>
              <a:t>O = T + E + S</a:t>
            </a:r>
          </a:p>
          <a:p>
            <a:r>
              <a:rPr lang="en-US" dirty="0" smtClean="0"/>
              <a:t>Systematic errors reflects the influence of any non-random factor beyond what we are attempting to measure.</a:t>
            </a:r>
            <a:endParaRPr lang="en-US" dirty="0"/>
          </a:p>
        </p:txBody>
      </p:sp>
    </p:spTree>
    <p:extLst>
      <p:ext uri="{BB962C8B-B14F-4D97-AF65-F5344CB8AC3E}">
        <p14:creationId xmlns:p14="http://schemas.microsoft.com/office/powerpoint/2010/main" val="3188366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Does systematic error accumulate?</a:t>
            </a:r>
            <a:endParaRPr lang="en-US" dirty="0"/>
          </a:p>
        </p:txBody>
      </p:sp>
      <p:sp>
        <p:nvSpPr>
          <p:cNvPr id="3" name="Content Placeholder 2"/>
          <p:cNvSpPr>
            <a:spLocks noGrp="1"/>
          </p:cNvSpPr>
          <p:nvPr>
            <p:ph idx="1"/>
          </p:nvPr>
        </p:nvSpPr>
        <p:spPr/>
        <p:txBody>
          <a:bodyPr/>
          <a:lstStyle/>
          <a:p>
            <a:r>
              <a:rPr lang="en-US" dirty="0" smtClean="0"/>
              <a:t>Question: If we create a composite of multiple observations, how will systematic errors influence our estimates of the “true” score?</a:t>
            </a:r>
            <a:endParaRPr lang="en-US" dirty="0"/>
          </a:p>
        </p:txBody>
      </p:sp>
    </p:spTree>
    <p:extLst>
      <p:ext uri="{BB962C8B-B14F-4D97-AF65-F5344CB8AC3E}">
        <p14:creationId xmlns:p14="http://schemas.microsoft.com/office/powerpoint/2010/main" val="1679579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Does error accumulate?</a:t>
            </a:r>
            <a:endParaRPr lang="en-US" dirty="0"/>
          </a:p>
        </p:txBody>
      </p:sp>
      <p:sp>
        <p:nvSpPr>
          <p:cNvPr id="3" name="Content Placeholder 2"/>
          <p:cNvSpPr>
            <a:spLocks noGrp="1"/>
          </p:cNvSpPr>
          <p:nvPr>
            <p:ph idx="1"/>
          </p:nvPr>
        </p:nvSpPr>
        <p:spPr/>
        <p:txBody>
          <a:bodyPr/>
          <a:lstStyle/>
          <a:p>
            <a:r>
              <a:rPr lang="en-US" dirty="0" smtClean="0"/>
              <a:t>Answer: Unlike random errors, systematic errors accumulate.</a:t>
            </a:r>
          </a:p>
          <a:p>
            <a:r>
              <a:rPr lang="en-US" dirty="0" smtClean="0"/>
              <a:t>Systematic errors exert a </a:t>
            </a:r>
            <a:r>
              <a:rPr lang="en-US" b="1" dirty="0" smtClean="0"/>
              <a:t>constant</a:t>
            </a:r>
            <a:r>
              <a:rPr lang="en-US" dirty="0" smtClean="0"/>
              <a:t> source of influence on measurements. We will always overestimate (or underestimate) T if systematic error is present.</a:t>
            </a:r>
            <a:endParaRPr lang="en-US" dirty="0"/>
          </a:p>
        </p:txBody>
      </p:sp>
    </p:spTree>
    <p:extLst>
      <p:ext uri="{BB962C8B-B14F-4D97-AF65-F5344CB8AC3E}">
        <p14:creationId xmlns:p14="http://schemas.microsoft.com/office/powerpoint/2010/main" val="1712749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36664379"/>
              </p:ext>
            </p:extLst>
          </p:nvPr>
        </p:nvGraphicFramePr>
        <p:xfrm>
          <a:off x="457200" y="1600200"/>
          <a:ext cx="8229600" cy="33375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US" dirty="0" smtClean="0"/>
                        <a:t>Person</a:t>
                      </a:r>
                      <a:endParaRPr lang="en-US" dirty="0"/>
                    </a:p>
                  </a:txBody>
                  <a:tcPr/>
                </a:tc>
                <a:tc>
                  <a:txBody>
                    <a:bodyPr/>
                    <a:lstStyle/>
                    <a:p>
                      <a:pPr algn="ctr"/>
                      <a:r>
                        <a:rPr lang="en-US" dirty="0" smtClean="0"/>
                        <a:t>O</a:t>
                      </a:r>
                      <a:endParaRPr lang="en-US" dirty="0"/>
                    </a:p>
                  </a:txBody>
                  <a:tcPr/>
                </a:tc>
                <a:tc>
                  <a:txBody>
                    <a:bodyPr/>
                    <a:lstStyle/>
                    <a:p>
                      <a:pPr algn="ctr"/>
                      <a:r>
                        <a:rPr lang="en-US" dirty="0" smtClean="0"/>
                        <a:t>T</a:t>
                      </a:r>
                      <a:endParaRPr lang="en-US" dirty="0"/>
                    </a:p>
                  </a:txBody>
                  <a:tcPr/>
                </a:tc>
                <a:tc>
                  <a:txBody>
                    <a:bodyPr/>
                    <a:lstStyle/>
                    <a:p>
                      <a:pPr algn="ctr"/>
                      <a:r>
                        <a:rPr lang="en-US" dirty="0" smtClean="0"/>
                        <a:t>E</a:t>
                      </a:r>
                      <a:endParaRPr lang="en-US" dirty="0"/>
                    </a:p>
                  </a:txBody>
                  <a:tcPr/>
                </a:tc>
                <a:tc>
                  <a:txBody>
                    <a:bodyPr/>
                    <a:lstStyle/>
                    <a:p>
                      <a:pPr algn="ctr"/>
                      <a:r>
                        <a:rPr lang="en-US" dirty="0" smtClean="0"/>
                        <a:t>S</a:t>
                      </a:r>
                      <a:endParaRPr lang="en-US" dirty="0"/>
                    </a:p>
                  </a:txBody>
                  <a:tcPr/>
                </a:tc>
              </a:tr>
              <a:tr h="370840">
                <a:tc>
                  <a:txBody>
                    <a:bodyPr/>
                    <a:lstStyle/>
                    <a:p>
                      <a:r>
                        <a:rPr lang="en-US" dirty="0" smtClean="0"/>
                        <a:t>A</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B</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C</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D</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E</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F</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G</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Average</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bl>
          </a:graphicData>
        </a:graphic>
      </p:graphicFrame>
      <p:sp>
        <p:nvSpPr>
          <p:cNvPr id="5" name="TextBox 4"/>
          <p:cNvSpPr txBox="1"/>
          <p:nvPr/>
        </p:nvSpPr>
        <p:spPr>
          <a:xfrm>
            <a:off x="876240" y="5715000"/>
            <a:ext cx="7353360" cy="646331"/>
          </a:xfrm>
          <a:prstGeom prst="rect">
            <a:avLst/>
          </a:prstGeom>
          <a:noFill/>
        </p:spPr>
        <p:txBody>
          <a:bodyPr wrap="none" rtlCol="0">
            <a:spAutoFit/>
          </a:bodyPr>
          <a:lstStyle/>
          <a:p>
            <a:r>
              <a:rPr lang="en-US" dirty="0" smtClean="0"/>
              <a:t>Note: Each measurement is 2 points higher than the True value of 10. </a:t>
            </a:r>
          </a:p>
          <a:p>
            <a:r>
              <a:rPr lang="en-US" dirty="0" smtClean="0"/>
              <a:t>The systematic errors do not average out.</a:t>
            </a:r>
            <a:endParaRPr lang="en-US" dirty="0"/>
          </a:p>
        </p:txBody>
      </p:sp>
    </p:spTree>
    <p:extLst>
      <p:ext uri="{BB962C8B-B14F-4D97-AF65-F5344CB8AC3E}">
        <p14:creationId xmlns:p14="http://schemas.microsoft.com/office/powerpoint/2010/main" val="2404047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7998897"/>
              </p:ext>
            </p:extLst>
          </p:nvPr>
        </p:nvGraphicFramePr>
        <p:xfrm>
          <a:off x="457200" y="1600200"/>
          <a:ext cx="8229600" cy="33375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US" dirty="0" smtClean="0"/>
                        <a:t>Person</a:t>
                      </a:r>
                      <a:endParaRPr lang="en-US" dirty="0"/>
                    </a:p>
                  </a:txBody>
                  <a:tcPr/>
                </a:tc>
                <a:tc>
                  <a:txBody>
                    <a:bodyPr/>
                    <a:lstStyle/>
                    <a:p>
                      <a:pPr algn="ctr"/>
                      <a:r>
                        <a:rPr lang="en-US" dirty="0" smtClean="0"/>
                        <a:t>O</a:t>
                      </a:r>
                      <a:endParaRPr lang="en-US" dirty="0"/>
                    </a:p>
                  </a:txBody>
                  <a:tcPr/>
                </a:tc>
                <a:tc>
                  <a:txBody>
                    <a:bodyPr/>
                    <a:lstStyle/>
                    <a:p>
                      <a:pPr algn="ctr"/>
                      <a:r>
                        <a:rPr lang="en-US" dirty="0" smtClean="0"/>
                        <a:t>T</a:t>
                      </a:r>
                      <a:endParaRPr lang="en-US" dirty="0"/>
                    </a:p>
                  </a:txBody>
                  <a:tcPr/>
                </a:tc>
                <a:tc>
                  <a:txBody>
                    <a:bodyPr/>
                    <a:lstStyle/>
                    <a:p>
                      <a:pPr algn="ctr"/>
                      <a:r>
                        <a:rPr lang="en-US" dirty="0" smtClean="0"/>
                        <a:t>E</a:t>
                      </a:r>
                      <a:endParaRPr lang="en-US" dirty="0"/>
                    </a:p>
                  </a:txBody>
                  <a:tcPr/>
                </a:tc>
                <a:tc>
                  <a:txBody>
                    <a:bodyPr/>
                    <a:lstStyle/>
                    <a:p>
                      <a:pPr algn="ctr"/>
                      <a:r>
                        <a:rPr lang="en-US" dirty="0" smtClean="0"/>
                        <a:t>S</a:t>
                      </a:r>
                      <a:endParaRPr lang="en-US" dirty="0"/>
                    </a:p>
                  </a:txBody>
                  <a:tcPr/>
                </a:tc>
              </a:tr>
              <a:tr h="370840">
                <a:tc>
                  <a:txBody>
                    <a:bodyPr/>
                    <a:lstStyle/>
                    <a:p>
                      <a:r>
                        <a:rPr lang="en-US" dirty="0" smtClean="0"/>
                        <a:t>A</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B</a:t>
                      </a:r>
                      <a:endParaRPr lang="en-US" dirty="0"/>
                    </a:p>
                  </a:txBody>
                  <a:tcPr/>
                </a:tc>
                <a:tc>
                  <a:txBody>
                    <a:bodyPr/>
                    <a:lstStyle/>
                    <a:p>
                      <a:pPr algn="ctr"/>
                      <a:r>
                        <a:rPr lang="en-US" dirty="0" smtClean="0"/>
                        <a:t>11</a:t>
                      </a:r>
                      <a:endParaRPr lang="en-US" dirty="0"/>
                    </a:p>
                  </a:txBody>
                  <a:tcPr/>
                </a:tc>
                <a:tc>
                  <a:txBody>
                    <a:bodyPr/>
                    <a:lstStyle/>
                    <a:p>
                      <a:pPr algn="ctr"/>
                      <a:r>
                        <a:rPr lang="en-US" dirty="0" smtClean="0"/>
                        <a:t>10</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r>
              <a:tr h="370840">
                <a:tc>
                  <a:txBody>
                    <a:bodyPr/>
                    <a:lstStyle/>
                    <a:p>
                      <a:r>
                        <a:rPr lang="en-US" dirty="0" smtClean="0"/>
                        <a:t>C</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D</a:t>
                      </a:r>
                      <a:endParaRPr lang="en-US" dirty="0"/>
                    </a:p>
                  </a:txBody>
                  <a:tcPr/>
                </a:tc>
                <a:tc>
                  <a:txBody>
                    <a:bodyPr/>
                    <a:lstStyle/>
                    <a:p>
                      <a:pPr algn="ctr"/>
                      <a:r>
                        <a:rPr lang="en-US" dirty="0" smtClean="0"/>
                        <a:t>13</a:t>
                      </a:r>
                      <a:endParaRPr lang="en-US" dirty="0"/>
                    </a:p>
                  </a:txBody>
                  <a:tcPr/>
                </a:tc>
                <a:tc>
                  <a:txBody>
                    <a:bodyPr/>
                    <a:lstStyle/>
                    <a:p>
                      <a:pPr algn="ctr"/>
                      <a:r>
                        <a:rPr lang="en-US" dirty="0" smtClean="0"/>
                        <a:t>10</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r>
              <a:tr h="370840">
                <a:tc>
                  <a:txBody>
                    <a:bodyPr/>
                    <a:lstStyle/>
                    <a:p>
                      <a:r>
                        <a:rPr lang="en-US" dirty="0" smtClean="0"/>
                        <a:t>E</a:t>
                      </a:r>
                      <a:endParaRPr lang="en-US" dirty="0"/>
                    </a:p>
                  </a:txBody>
                  <a:tcPr/>
                </a:tc>
                <a:tc>
                  <a:txBody>
                    <a:bodyPr/>
                    <a:lstStyle/>
                    <a:p>
                      <a:pPr algn="ctr"/>
                      <a:r>
                        <a:rPr lang="en-US" dirty="0" smtClean="0"/>
                        <a:t>10</a:t>
                      </a:r>
                      <a:endParaRPr lang="en-US" dirty="0"/>
                    </a:p>
                  </a:txBody>
                  <a:tcPr/>
                </a:tc>
                <a:tc>
                  <a:txBody>
                    <a:bodyPr/>
                    <a:lstStyle/>
                    <a:p>
                      <a:pPr algn="ctr"/>
                      <a:r>
                        <a:rPr lang="en-US" dirty="0" smtClean="0"/>
                        <a:t>10</a:t>
                      </a:r>
                      <a:endParaRPr lang="en-US" dirty="0"/>
                    </a:p>
                  </a:txBody>
                  <a:tcPr/>
                </a:tc>
                <a:tc>
                  <a:txBody>
                    <a:bodyPr/>
                    <a:lstStyle/>
                    <a:p>
                      <a:pPr algn="ctr"/>
                      <a:r>
                        <a:rPr lang="en-US" dirty="0" smtClean="0"/>
                        <a:t>-2</a:t>
                      </a:r>
                      <a:endParaRPr lang="en-US" dirty="0"/>
                    </a:p>
                  </a:txBody>
                  <a:tcPr/>
                </a:tc>
                <a:tc>
                  <a:txBody>
                    <a:bodyPr/>
                    <a:lstStyle/>
                    <a:p>
                      <a:pPr algn="ctr"/>
                      <a:r>
                        <a:rPr lang="en-US" dirty="0" smtClean="0"/>
                        <a:t>+2</a:t>
                      </a:r>
                      <a:endParaRPr lang="en-US" dirty="0"/>
                    </a:p>
                  </a:txBody>
                  <a:tcPr/>
                </a:tc>
              </a:tr>
              <a:tr h="370840">
                <a:tc>
                  <a:txBody>
                    <a:bodyPr/>
                    <a:lstStyle/>
                    <a:p>
                      <a:r>
                        <a:rPr lang="en-US" dirty="0" smtClean="0"/>
                        <a:t>F</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dirty="0" smtClean="0"/>
                        <a:t>G</a:t>
                      </a:r>
                      <a:endParaRPr lang="en-US" dirty="0"/>
                    </a:p>
                  </a:txBody>
                  <a:tcPr/>
                </a:tc>
                <a:tc>
                  <a:txBody>
                    <a:bodyPr/>
                    <a:lstStyle/>
                    <a:p>
                      <a:pPr algn="ctr"/>
                      <a:r>
                        <a:rPr lang="en-US" dirty="0" smtClean="0"/>
                        <a:t>14</a:t>
                      </a:r>
                      <a:endParaRPr lang="en-US" dirty="0"/>
                    </a:p>
                  </a:txBody>
                  <a:tcPr/>
                </a:tc>
                <a:tc>
                  <a:txBody>
                    <a:bodyPr/>
                    <a:lstStyle/>
                    <a:p>
                      <a:pPr algn="ctr"/>
                      <a:r>
                        <a:rPr lang="en-US" dirty="0" smtClean="0"/>
                        <a:t>10</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r>
              <a:tr h="370840">
                <a:tc>
                  <a:txBody>
                    <a:bodyPr/>
                    <a:lstStyle/>
                    <a:p>
                      <a:r>
                        <a:rPr lang="en-US" dirty="0" smtClean="0"/>
                        <a:t>Average</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bl>
          </a:graphicData>
        </a:graphic>
      </p:graphicFrame>
      <p:sp>
        <p:nvSpPr>
          <p:cNvPr id="5" name="TextBox 4"/>
          <p:cNvSpPr txBox="1"/>
          <p:nvPr/>
        </p:nvSpPr>
        <p:spPr>
          <a:xfrm>
            <a:off x="609600" y="5638800"/>
            <a:ext cx="7734360" cy="923330"/>
          </a:xfrm>
          <a:prstGeom prst="rect">
            <a:avLst/>
          </a:prstGeom>
          <a:noFill/>
        </p:spPr>
        <p:txBody>
          <a:bodyPr wrap="square" rtlCol="0">
            <a:spAutoFit/>
          </a:bodyPr>
          <a:lstStyle/>
          <a:p>
            <a:r>
              <a:rPr lang="en-US" dirty="0" smtClean="0"/>
              <a:t>Note: Even when random error is present, E average to 0 but S does not. Thus we have reliable measurements that have validity problems.</a:t>
            </a:r>
          </a:p>
          <a:p>
            <a:endParaRPr lang="en-US" dirty="0"/>
          </a:p>
        </p:txBody>
      </p:sp>
    </p:spTree>
    <p:extLst>
      <p:ext uri="{BB962C8B-B14F-4D97-AF65-F5344CB8AC3E}">
        <p14:creationId xmlns:p14="http://schemas.microsoft.com/office/powerpoint/2010/main" val="22884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Ensuring validity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What can we do to minimize the impact of systematic errors?</a:t>
            </a:r>
          </a:p>
          <a:p>
            <a:r>
              <a:rPr lang="en-US" dirty="0" smtClean="0"/>
              <a:t>One way to do so is to use a variety of indicators—different sources of information.</a:t>
            </a:r>
          </a:p>
          <a:p>
            <a:r>
              <a:rPr lang="en-US" dirty="0" smtClean="0"/>
              <a:t>Different kinds of indicators of a latent variable may not share the same systematic errors.</a:t>
            </a:r>
          </a:p>
          <a:p>
            <a:r>
              <a:rPr lang="en-US" dirty="0" smtClean="0"/>
              <a:t>If true, then S will behave like random error </a:t>
            </a:r>
            <a:r>
              <a:rPr lang="en-US" i="1" dirty="0" smtClean="0"/>
              <a:t>across</a:t>
            </a:r>
            <a:r>
              <a:rPr lang="en-US" dirty="0" smtClean="0"/>
              <a:t> measurements (but not </a:t>
            </a:r>
            <a:r>
              <a:rPr lang="en-US" i="1" dirty="0" smtClean="0"/>
              <a:t>within</a:t>
            </a:r>
            <a:r>
              <a:rPr lang="en-US" dirty="0" smtClean="0"/>
              <a:t> measurements).</a:t>
            </a:r>
            <a:endParaRPr lang="en-US" dirty="0"/>
          </a:p>
        </p:txBody>
      </p:sp>
    </p:spTree>
    <p:extLst>
      <p:ext uri="{BB962C8B-B14F-4D97-AF65-F5344CB8AC3E}">
        <p14:creationId xmlns:p14="http://schemas.microsoft.com/office/powerpoint/2010/main" val="155939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As an example, let’s consider the measurement of self-esteem.</a:t>
            </a:r>
          </a:p>
          <a:p>
            <a:r>
              <a:rPr lang="en-US" dirty="0" smtClean="0"/>
              <a:t>Some methods, such as </a:t>
            </a:r>
            <a:r>
              <a:rPr lang="en-US" b="1" dirty="0" smtClean="0"/>
              <a:t>self-report questionnaires</a:t>
            </a:r>
            <a:r>
              <a:rPr lang="en-US" dirty="0" smtClean="0"/>
              <a:t>, may lead people to over-estimate their self-esteem. Most people want to think highly of themselves.</a:t>
            </a:r>
          </a:p>
          <a:p>
            <a:r>
              <a:rPr lang="en-US" dirty="0" smtClean="0"/>
              <a:t>Other methods, such as </a:t>
            </a:r>
            <a:r>
              <a:rPr lang="en-US" b="1" dirty="0" smtClean="0"/>
              <a:t>clinical ratings </a:t>
            </a:r>
            <a:r>
              <a:rPr lang="en-US" dirty="0" smtClean="0"/>
              <a:t>by trained observers, may lead to under-estimates of  self-esteem. Clinicians, for example, may not be prone to assume that people are not as well-off as they say they are.</a:t>
            </a:r>
            <a:endParaRPr lang="en-US" dirty="0"/>
          </a:p>
        </p:txBody>
      </p:sp>
    </p:spTree>
    <p:extLst>
      <p:ext uri="{BB962C8B-B14F-4D97-AF65-F5344CB8AC3E}">
        <p14:creationId xmlns:p14="http://schemas.microsoft.com/office/powerpoint/2010/main" val="390489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79352054"/>
              </p:ext>
            </p:extLst>
          </p:nvPr>
        </p:nvGraphicFramePr>
        <p:xfrm>
          <a:off x="457200" y="1600200"/>
          <a:ext cx="8229600" cy="471932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n-US" dirty="0"/>
                    </a:p>
                  </a:txBody>
                  <a:tcPr/>
                </a:tc>
                <a:tc>
                  <a:txBody>
                    <a:bodyPr/>
                    <a:lstStyle/>
                    <a:p>
                      <a:pPr algn="ctr"/>
                      <a:r>
                        <a:rPr lang="en-US" dirty="0" smtClean="0"/>
                        <a:t>O</a:t>
                      </a:r>
                      <a:endParaRPr lang="en-US" dirty="0"/>
                    </a:p>
                  </a:txBody>
                  <a:tcPr/>
                </a:tc>
                <a:tc>
                  <a:txBody>
                    <a:bodyPr/>
                    <a:lstStyle/>
                    <a:p>
                      <a:pPr algn="ctr"/>
                      <a:r>
                        <a:rPr lang="en-US" dirty="0" smtClean="0"/>
                        <a:t>T</a:t>
                      </a:r>
                      <a:endParaRPr lang="en-US" dirty="0"/>
                    </a:p>
                  </a:txBody>
                  <a:tcPr/>
                </a:tc>
                <a:tc>
                  <a:txBody>
                    <a:bodyPr/>
                    <a:lstStyle/>
                    <a:p>
                      <a:pPr algn="ctr"/>
                      <a:r>
                        <a:rPr lang="en-US" dirty="0" smtClean="0"/>
                        <a:t>E</a:t>
                      </a:r>
                      <a:endParaRPr lang="en-US" dirty="0"/>
                    </a:p>
                  </a:txBody>
                  <a:tcPr/>
                </a:tc>
                <a:tc>
                  <a:txBody>
                    <a:bodyPr/>
                    <a:lstStyle/>
                    <a:p>
                      <a:pPr algn="ctr"/>
                      <a:r>
                        <a:rPr lang="en-US" dirty="0" smtClean="0"/>
                        <a:t>S</a:t>
                      </a:r>
                      <a:endParaRPr lang="en-US" dirty="0"/>
                    </a:p>
                  </a:txBody>
                  <a:tcPr/>
                </a:tc>
              </a:tr>
              <a:tr h="370840">
                <a:tc>
                  <a:txBody>
                    <a:bodyPr/>
                    <a:lstStyle/>
                    <a:p>
                      <a:r>
                        <a:rPr lang="en-US" b="1" dirty="0" smtClean="0"/>
                        <a:t>Self-reports</a:t>
                      </a:r>
                      <a:endParaRPr lang="en-US" b="1"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r>
                        <a:rPr lang="en-US" baseline="0" dirty="0" smtClean="0"/>
                        <a:t> item 1</a:t>
                      </a:r>
                      <a:endParaRPr lang="en-US" dirty="0"/>
                    </a:p>
                  </a:txBody>
                  <a:tcPr/>
                </a:tc>
                <a:tc>
                  <a:txBody>
                    <a:bodyPr/>
                    <a:lstStyle/>
                    <a:p>
                      <a:pPr algn="ctr"/>
                      <a:r>
                        <a:rPr lang="en-US" dirty="0" smtClean="0"/>
                        <a:t>13</a:t>
                      </a:r>
                      <a:endParaRPr lang="en-US" dirty="0"/>
                    </a:p>
                  </a:txBody>
                  <a:tcPr/>
                </a:tc>
                <a:tc>
                  <a:txBody>
                    <a:bodyPr/>
                    <a:lstStyle/>
                    <a:p>
                      <a:pPr algn="ctr"/>
                      <a:r>
                        <a:rPr lang="en-US" dirty="0" smtClean="0"/>
                        <a:t>10</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r>
              <a:tr h="370840">
                <a:tc>
                  <a:txBody>
                    <a:bodyPr/>
                    <a:lstStyle/>
                    <a:p>
                      <a:r>
                        <a:rPr lang="en-US" baseline="0" dirty="0" smtClean="0"/>
                        <a:t> item 2</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baseline="0" dirty="0" smtClean="0"/>
                        <a:t> item 3</a:t>
                      </a:r>
                      <a:endParaRPr lang="en-US" dirty="0"/>
                    </a:p>
                  </a:txBody>
                  <a:tcPr/>
                </a:tc>
                <a:tc>
                  <a:txBody>
                    <a:bodyPr/>
                    <a:lstStyle/>
                    <a:p>
                      <a:pPr algn="ctr"/>
                      <a:r>
                        <a:rPr lang="en-US" dirty="0" smtClean="0"/>
                        <a:t>12</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baseline="0" dirty="0" smtClean="0"/>
                        <a:t> item 4</a:t>
                      </a:r>
                      <a:endParaRPr lang="en-US" dirty="0"/>
                    </a:p>
                  </a:txBody>
                  <a:tcPr/>
                </a:tc>
                <a:tc>
                  <a:txBody>
                    <a:bodyPr/>
                    <a:lstStyle/>
                    <a:p>
                      <a:pPr algn="ctr"/>
                      <a:r>
                        <a:rPr lang="en-US" dirty="0" smtClean="0"/>
                        <a:t>11</a:t>
                      </a:r>
                      <a:endParaRPr lang="en-US" dirty="0"/>
                    </a:p>
                  </a:txBody>
                  <a:tcPr/>
                </a:tc>
                <a:tc>
                  <a:txBody>
                    <a:bodyPr/>
                    <a:lstStyle/>
                    <a:p>
                      <a:pPr algn="ctr"/>
                      <a:r>
                        <a:rPr lang="en-US" dirty="0" smtClean="0"/>
                        <a:t>10</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r>
              <a:tr h="370840">
                <a:tc>
                  <a:txBody>
                    <a:bodyPr/>
                    <a:lstStyle/>
                    <a:p>
                      <a:r>
                        <a:rPr lang="en-US" b="1" dirty="0" smtClean="0"/>
                        <a:t>Clinica</a:t>
                      </a:r>
                      <a:r>
                        <a:rPr lang="en-US" b="1" baseline="0" dirty="0" smtClean="0"/>
                        <a:t>l ratings</a:t>
                      </a:r>
                      <a:endParaRPr lang="en-US" b="1"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r>
                        <a:rPr lang="en-US" baseline="0" dirty="0" smtClean="0"/>
                        <a:t> rating 1</a:t>
                      </a:r>
                      <a:endParaRPr lang="en-US" dirty="0"/>
                    </a:p>
                  </a:txBody>
                  <a:tcPr/>
                </a:tc>
                <a:tc>
                  <a:txBody>
                    <a:bodyPr/>
                    <a:lstStyle/>
                    <a:p>
                      <a:pPr algn="ctr"/>
                      <a:r>
                        <a:rPr lang="en-US" dirty="0" smtClean="0"/>
                        <a:t>10</a:t>
                      </a:r>
                      <a:endParaRPr lang="en-US" dirty="0"/>
                    </a:p>
                  </a:txBody>
                  <a:tcPr/>
                </a:tc>
                <a:tc>
                  <a:txBody>
                    <a:bodyPr/>
                    <a:lstStyle/>
                    <a:p>
                      <a:pPr algn="ctr"/>
                      <a:r>
                        <a:rPr lang="en-US" dirty="0" smtClean="0"/>
                        <a:t>10</a:t>
                      </a:r>
                      <a:endParaRPr lang="en-US" dirty="0"/>
                    </a:p>
                  </a:txBody>
                  <a:tcPr/>
                </a:tc>
                <a:tc>
                  <a:txBody>
                    <a:bodyPr/>
                    <a:lstStyle/>
                    <a:p>
                      <a:pPr algn="ctr"/>
                      <a:r>
                        <a:rPr lang="en-US" dirty="0" smtClean="0"/>
                        <a:t>+2</a:t>
                      </a:r>
                      <a:endParaRPr lang="en-US" dirty="0"/>
                    </a:p>
                  </a:txBody>
                  <a:tcPr/>
                </a:tc>
                <a:tc>
                  <a:txBody>
                    <a:bodyPr/>
                    <a:lstStyle/>
                    <a:p>
                      <a:pPr algn="ctr"/>
                      <a:r>
                        <a:rPr lang="en-US" dirty="0" smtClean="0"/>
                        <a:t>-2</a:t>
                      </a:r>
                      <a:endParaRPr lang="en-US" dirty="0"/>
                    </a:p>
                  </a:txBody>
                  <a:tcPr/>
                </a:tc>
              </a:tr>
              <a:tr h="370840">
                <a:tc>
                  <a:txBody>
                    <a:bodyPr/>
                    <a:lstStyle/>
                    <a:p>
                      <a:r>
                        <a:rPr lang="en-US" baseline="0" dirty="0" smtClean="0"/>
                        <a:t> rating 2</a:t>
                      </a:r>
                      <a:endParaRPr lang="en-US" dirty="0"/>
                    </a:p>
                  </a:txBody>
                  <a:tcPr/>
                </a:tc>
                <a:tc>
                  <a:txBody>
                    <a:bodyPr/>
                    <a:lstStyle/>
                    <a:p>
                      <a:pPr algn="ctr"/>
                      <a:r>
                        <a:rPr lang="en-US" dirty="0" smtClean="0"/>
                        <a:t>8</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baseline="0" dirty="0" smtClean="0"/>
                        <a:t> rating 3</a:t>
                      </a:r>
                      <a:endParaRPr lang="en-US" dirty="0"/>
                    </a:p>
                  </a:txBody>
                  <a:tcPr/>
                </a:tc>
                <a:tc>
                  <a:txBody>
                    <a:bodyPr/>
                    <a:lstStyle/>
                    <a:p>
                      <a:pPr algn="ctr"/>
                      <a:r>
                        <a:rPr lang="en-US" dirty="0" smtClean="0"/>
                        <a:t>8</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-2</a:t>
                      </a:r>
                      <a:endParaRPr lang="en-US" dirty="0"/>
                    </a:p>
                  </a:txBody>
                  <a:tcPr/>
                </a:tc>
              </a:tr>
              <a:tr h="370840">
                <a:tc>
                  <a:txBody>
                    <a:bodyPr/>
                    <a:lstStyle/>
                    <a:p>
                      <a:r>
                        <a:rPr lang="en-US" baseline="0" dirty="0" smtClean="0"/>
                        <a:t> rating 4</a:t>
                      </a:r>
                      <a:endParaRPr lang="en-US" dirty="0"/>
                    </a:p>
                  </a:txBody>
                  <a:tcPr/>
                </a:tc>
                <a:tc>
                  <a:txBody>
                    <a:bodyPr/>
                    <a:lstStyle/>
                    <a:p>
                      <a:pPr algn="ctr"/>
                      <a:r>
                        <a:rPr lang="en-US" dirty="0" smtClean="0"/>
                        <a:t>6</a:t>
                      </a:r>
                      <a:endParaRPr lang="en-US" dirty="0"/>
                    </a:p>
                  </a:txBody>
                  <a:tcPr/>
                </a:tc>
                <a:tc>
                  <a:txBody>
                    <a:bodyPr/>
                    <a:lstStyle/>
                    <a:p>
                      <a:pPr algn="ctr"/>
                      <a:r>
                        <a:rPr lang="en-US" dirty="0" smtClean="0"/>
                        <a:t>10</a:t>
                      </a:r>
                      <a:endParaRPr lang="en-US" dirty="0"/>
                    </a:p>
                  </a:txBody>
                  <a:tcPr/>
                </a:tc>
                <a:tc>
                  <a:txBody>
                    <a:bodyPr/>
                    <a:lstStyle/>
                    <a:p>
                      <a:pPr algn="ctr"/>
                      <a:r>
                        <a:rPr lang="en-US" dirty="0" smtClean="0"/>
                        <a:t>-2</a:t>
                      </a:r>
                      <a:endParaRPr lang="en-US" dirty="0"/>
                    </a:p>
                  </a:txBody>
                  <a:tcPr/>
                </a:tc>
                <a:tc>
                  <a:txBody>
                    <a:bodyPr/>
                    <a:lstStyle/>
                    <a:p>
                      <a:pPr algn="ctr"/>
                      <a:r>
                        <a:rPr lang="en-US" dirty="0" smtClean="0"/>
                        <a:t>-2</a:t>
                      </a:r>
                      <a:endParaRPr lang="en-US" dirty="0"/>
                    </a:p>
                  </a:txBody>
                  <a:tcPr/>
                </a:tc>
              </a:tr>
              <a:tr h="370840">
                <a:tc>
                  <a:txBody>
                    <a:bodyPr/>
                    <a:lstStyle/>
                    <a:p>
                      <a:r>
                        <a:rPr lang="en-US" b="1" dirty="0" smtClean="0"/>
                        <a:t>Average</a:t>
                      </a:r>
                      <a:endParaRPr lang="en-US" b="1" dirty="0"/>
                    </a:p>
                  </a:txBody>
                  <a:tcPr/>
                </a:tc>
                <a:tc>
                  <a:txBody>
                    <a:bodyPr/>
                    <a:lstStyle/>
                    <a:p>
                      <a:pPr algn="ctr"/>
                      <a:r>
                        <a:rPr lang="en-US" dirty="0" smtClean="0"/>
                        <a:t>10</a:t>
                      </a:r>
                      <a:endParaRPr lang="en-US" dirty="0"/>
                    </a:p>
                  </a:txBody>
                  <a:tcPr/>
                </a:tc>
                <a:tc>
                  <a:txBody>
                    <a:bodyPr/>
                    <a:lstStyle/>
                    <a:p>
                      <a:pPr algn="ctr"/>
                      <a:r>
                        <a:rPr lang="en-US" dirty="0" smtClean="0"/>
                        <a:t>10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r>
            </a:tbl>
          </a:graphicData>
        </a:graphic>
      </p:graphicFrame>
    </p:spTree>
    <p:extLst>
      <p:ext uri="{BB962C8B-B14F-4D97-AF65-F5344CB8AC3E}">
        <p14:creationId xmlns:p14="http://schemas.microsoft.com/office/powerpoint/2010/main" val="460363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Example</a:t>
            </a:r>
            <a:endParaRPr lang="en-US" dirty="0"/>
          </a:p>
        </p:txBody>
      </p:sp>
      <p:sp>
        <p:nvSpPr>
          <p:cNvPr id="3" name="Content Placeholder 2"/>
          <p:cNvSpPr>
            <a:spLocks noGrp="1"/>
          </p:cNvSpPr>
          <p:nvPr>
            <p:ph idx="1"/>
          </p:nvPr>
        </p:nvSpPr>
        <p:spPr/>
        <p:txBody>
          <a:bodyPr/>
          <a:lstStyle/>
          <a:p>
            <a:r>
              <a:rPr lang="en-US" dirty="0" smtClean="0"/>
              <a:t>One problem with the use of self-report questionnaire rating scales is that some people tend to give consistently high (or low) answers, regardless of the question being asked.</a:t>
            </a:r>
          </a:p>
          <a:p>
            <a:r>
              <a:rPr lang="en-US" dirty="0" smtClean="0"/>
              <a:t>This is sometimes referred to as a </a:t>
            </a:r>
            <a:r>
              <a:rPr lang="en-US" i="1" dirty="0" smtClean="0"/>
              <a:t>yay-saying</a:t>
            </a:r>
            <a:r>
              <a:rPr lang="en-US" dirty="0" smtClean="0"/>
              <a:t> or </a:t>
            </a:r>
            <a:r>
              <a:rPr lang="en-US" i="1" dirty="0" smtClean="0"/>
              <a:t>nay-saying</a:t>
            </a:r>
            <a:r>
              <a:rPr lang="en-US" dirty="0" smtClean="0"/>
              <a:t> bias. </a:t>
            </a:r>
            <a:r>
              <a:rPr lang="en-US" b="1" dirty="0" smtClean="0"/>
              <a:t>Acquiescence</a:t>
            </a:r>
            <a:r>
              <a:rPr lang="en-US" dirty="0" smtClean="0"/>
              <a:t>.</a:t>
            </a:r>
            <a:endParaRPr lang="en-US" dirty="0"/>
          </a:p>
        </p:txBody>
      </p:sp>
    </p:spTree>
    <p:extLst>
      <p:ext uri="{BB962C8B-B14F-4D97-AF65-F5344CB8AC3E}">
        <p14:creationId xmlns:p14="http://schemas.microsoft.com/office/powerpoint/2010/main" val="2546654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8872403"/>
              </p:ext>
            </p:extLst>
          </p:nvPr>
        </p:nvGraphicFramePr>
        <p:xfrm>
          <a:off x="762000" y="1630680"/>
          <a:ext cx="7620000" cy="3596640"/>
        </p:xfrm>
        <a:graphic>
          <a:graphicData uri="http://schemas.openxmlformats.org/drawingml/2006/table">
            <a:tbl>
              <a:tblPr firstRow="1" bandRow="1">
                <a:tableStyleId>{5C22544A-7EE6-4342-B048-85BDC9FD1C3A}</a:tableStyleId>
              </a:tblPr>
              <a:tblGrid>
                <a:gridCol w="3429000"/>
                <a:gridCol w="1371600"/>
                <a:gridCol w="1447800"/>
                <a:gridCol w="1371600"/>
              </a:tblGrid>
              <a:tr h="558800">
                <a:tc>
                  <a:txBody>
                    <a:bodyPr/>
                    <a:lstStyle/>
                    <a:p>
                      <a:r>
                        <a:rPr lang="en-US" dirty="0" smtClean="0"/>
                        <a:t>Item</a:t>
                      </a:r>
                      <a:endParaRPr lang="en-US" dirty="0"/>
                    </a:p>
                  </a:txBody>
                  <a:tcPr/>
                </a:tc>
                <a:tc>
                  <a:txBody>
                    <a:bodyPr/>
                    <a:lstStyle/>
                    <a:p>
                      <a:pPr algn="ctr"/>
                      <a:r>
                        <a:rPr lang="en-US" dirty="0" smtClean="0"/>
                        <a:t>T</a:t>
                      </a:r>
                      <a:endParaRPr lang="en-US" dirty="0"/>
                    </a:p>
                  </a:txBody>
                  <a:tcPr/>
                </a:tc>
                <a:tc>
                  <a:txBody>
                    <a:bodyPr/>
                    <a:lstStyle/>
                    <a:p>
                      <a:pPr algn="ctr"/>
                      <a:r>
                        <a:rPr lang="en-US" dirty="0" smtClean="0"/>
                        <a:t>S</a:t>
                      </a:r>
                      <a:endParaRPr lang="en-US" dirty="0"/>
                    </a:p>
                  </a:txBody>
                  <a:tcPr/>
                </a:tc>
                <a:tc>
                  <a:txBody>
                    <a:bodyPr/>
                    <a:lstStyle/>
                    <a:p>
                      <a:pPr algn="ctr"/>
                      <a:r>
                        <a:rPr lang="en-US" dirty="0" smtClean="0"/>
                        <a:t>O</a:t>
                      </a:r>
                      <a:endParaRPr lang="en-US" dirty="0"/>
                    </a:p>
                  </a:txBody>
                  <a:tcPr/>
                </a:tc>
              </a:tr>
              <a:tr h="558800">
                <a:tc>
                  <a:txBody>
                    <a:bodyPr/>
                    <a:lstStyle/>
                    <a:p>
                      <a:r>
                        <a:rPr lang="en-US" dirty="0" smtClean="0"/>
                        <a:t>I think I am a worthwhile</a:t>
                      </a:r>
                      <a:r>
                        <a:rPr lang="en-US" baseline="0" dirty="0" smtClean="0"/>
                        <a:t> person.</a:t>
                      </a:r>
                      <a:endParaRPr lang="en-US" dirty="0"/>
                    </a:p>
                  </a:txBody>
                  <a:tcPr/>
                </a:tc>
                <a:tc>
                  <a:txBody>
                    <a:bodyPr/>
                    <a:lstStyle/>
                    <a:p>
                      <a:pPr algn="ctr"/>
                      <a:r>
                        <a:rPr lang="en-US" dirty="0" smtClean="0"/>
                        <a:t>4</a:t>
                      </a:r>
                      <a:endParaRPr lang="en-US" dirty="0"/>
                    </a:p>
                  </a:txBody>
                  <a:tcPr/>
                </a:tc>
                <a:tc>
                  <a:txBody>
                    <a:bodyPr/>
                    <a:lstStyle/>
                    <a:p>
                      <a:pPr algn="ctr"/>
                      <a:r>
                        <a:rPr lang="en-US" dirty="0" smtClean="0"/>
                        <a:t>+1</a:t>
                      </a:r>
                      <a:endParaRPr lang="en-US" dirty="0"/>
                    </a:p>
                  </a:txBody>
                  <a:tcPr/>
                </a:tc>
                <a:tc>
                  <a:txBody>
                    <a:bodyPr/>
                    <a:lstStyle/>
                    <a:p>
                      <a:pPr algn="ctr"/>
                      <a:r>
                        <a:rPr lang="en-US" dirty="0" smtClean="0"/>
                        <a:t>5</a:t>
                      </a:r>
                      <a:endParaRPr lang="en-US" dirty="0"/>
                    </a:p>
                  </a:txBody>
                  <a:tcPr/>
                </a:tc>
              </a:tr>
              <a:tr h="558800">
                <a:tc>
                  <a:txBody>
                    <a:bodyPr/>
                    <a:lstStyle/>
                    <a:p>
                      <a:r>
                        <a:rPr lang="en-US" dirty="0" smtClean="0"/>
                        <a:t>I have high self-esteem.</a:t>
                      </a:r>
                      <a:endParaRPr lang="en-US" dirty="0"/>
                    </a:p>
                  </a:txBody>
                  <a:tcPr/>
                </a:tc>
                <a:tc>
                  <a:txBody>
                    <a:bodyPr/>
                    <a:lstStyle/>
                    <a:p>
                      <a:pPr algn="ctr"/>
                      <a:r>
                        <a:rPr lang="en-US" dirty="0" smtClean="0"/>
                        <a:t>4</a:t>
                      </a:r>
                      <a:endParaRPr lang="en-US" dirty="0"/>
                    </a:p>
                  </a:txBody>
                  <a:tcPr/>
                </a:tc>
                <a:tc>
                  <a:txBody>
                    <a:bodyPr/>
                    <a:lstStyle/>
                    <a:p>
                      <a:pPr algn="ctr"/>
                      <a:r>
                        <a:rPr lang="en-US" dirty="0" smtClean="0"/>
                        <a:t>+1</a:t>
                      </a:r>
                      <a:endParaRPr lang="en-US" dirty="0"/>
                    </a:p>
                  </a:txBody>
                  <a:tcPr/>
                </a:tc>
                <a:tc>
                  <a:txBody>
                    <a:bodyPr/>
                    <a:lstStyle/>
                    <a:p>
                      <a:pPr algn="ctr"/>
                      <a:r>
                        <a:rPr lang="en-US" dirty="0" smtClean="0"/>
                        <a:t>5</a:t>
                      </a:r>
                      <a:endParaRPr lang="en-US" dirty="0"/>
                    </a:p>
                  </a:txBody>
                  <a:tcPr/>
                </a:tc>
              </a:tr>
              <a:tr h="558800">
                <a:tc>
                  <a:txBody>
                    <a:bodyPr/>
                    <a:lstStyle/>
                    <a:p>
                      <a:r>
                        <a:rPr lang="en-US" dirty="0" smtClean="0"/>
                        <a:t>I am confident</a:t>
                      </a:r>
                      <a:r>
                        <a:rPr lang="en-US" baseline="0" dirty="0" smtClean="0"/>
                        <a:t> in my ability to meet challenges in life.</a:t>
                      </a:r>
                      <a:endParaRPr lang="en-US" dirty="0"/>
                    </a:p>
                  </a:txBody>
                  <a:tcPr/>
                </a:tc>
                <a:tc>
                  <a:txBody>
                    <a:bodyPr/>
                    <a:lstStyle/>
                    <a:p>
                      <a:pPr algn="ctr"/>
                      <a:r>
                        <a:rPr lang="en-US" dirty="0" smtClean="0"/>
                        <a:t>4</a:t>
                      </a:r>
                      <a:endParaRPr lang="en-US" dirty="0"/>
                    </a:p>
                  </a:txBody>
                  <a:tcPr/>
                </a:tc>
                <a:tc>
                  <a:txBody>
                    <a:bodyPr/>
                    <a:lstStyle/>
                    <a:p>
                      <a:pPr algn="ctr"/>
                      <a:r>
                        <a:rPr lang="en-US" dirty="0" smtClean="0"/>
                        <a:t>+1</a:t>
                      </a:r>
                      <a:endParaRPr lang="en-US" dirty="0"/>
                    </a:p>
                  </a:txBody>
                  <a:tcPr/>
                </a:tc>
                <a:tc>
                  <a:txBody>
                    <a:bodyPr/>
                    <a:lstStyle/>
                    <a:p>
                      <a:pPr algn="ctr"/>
                      <a:r>
                        <a:rPr lang="en-US" dirty="0" smtClean="0"/>
                        <a:t>5</a:t>
                      </a:r>
                      <a:endParaRPr lang="en-US" dirty="0"/>
                    </a:p>
                  </a:txBody>
                  <a:tcPr/>
                </a:tc>
              </a:tr>
              <a:tr h="558800">
                <a:tc>
                  <a:txBody>
                    <a:bodyPr/>
                    <a:lstStyle/>
                    <a:p>
                      <a:r>
                        <a:rPr lang="en-US" dirty="0" smtClean="0"/>
                        <a:t>My</a:t>
                      </a:r>
                      <a:r>
                        <a:rPr lang="en-US" baseline="0" dirty="0" smtClean="0"/>
                        <a:t> friends and family value me as a person.</a:t>
                      </a:r>
                      <a:endParaRPr lang="en-US" dirty="0"/>
                    </a:p>
                  </a:txBody>
                  <a:tcPr/>
                </a:tc>
                <a:tc>
                  <a:txBody>
                    <a:bodyPr/>
                    <a:lstStyle/>
                    <a:p>
                      <a:pPr algn="ctr"/>
                      <a:r>
                        <a:rPr lang="en-US" dirty="0" smtClean="0"/>
                        <a:t>4</a:t>
                      </a:r>
                      <a:endParaRPr lang="en-US" dirty="0"/>
                    </a:p>
                  </a:txBody>
                  <a:tcPr/>
                </a:tc>
                <a:tc>
                  <a:txBody>
                    <a:bodyPr/>
                    <a:lstStyle/>
                    <a:p>
                      <a:pPr algn="ctr"/>
                      <a:r>
                        <a:rPr lang="en-US" dirty="0" smtClean="0"/>
                        <a:t>+1</a:t>
                      </a:r>
                      <a:endParaRPr lang="en-US" dirty="0"/>
                    </a:p>
                  </a:txBody>
                  <a:tcPr/>
                </a:tc>
                <a:tc>
                  <a:txBody>
                    <a:bodyPr/>
                    <a:lstStyle/>
                    <a:p>
                      <a:pPr algn="ctr"/>
                      <a:r>
                        <a:rPr lang="en-US" dirty="0" smtClean="0"/>
                        <a:t>5</a:t>
                      </a:r>
                      <a:endParaRPr lang="en-US" dirty="0"/>
                    </a:p>
                  </a:txBody>
                  <a:tcPr/>
                </a:tc>
              </a:tr>
              <a:tr h="558800">
                <a:tc>
                  <a:txBody>
                    <a:bodyPr/>
                    <a:lstStyle/>
                    <a:p>
                      <a:r>
                        <a:rPr lang="en-US" dirty="0" smtClean="0"/>
                        <a:t>Average</a:t>
                      </a:r>
                      <a:endParaRPr lang="en-US" dirty="0"/>
                    </a:p>
                  </a:txBody>
                  <a:tcPr/>
                </a:tc>
                <a:tc>
                  <a:txBody>
                    <a:bodyPr/>
                    <a:lstStyle/>
                    <a:p>
                      <a:pPr algn="ctr"/>
                      <a:r>
                        <a:rPr lang="en-US" dirty="0" smtClean="0"/>
                        <a:t>4</a:t>
                      </a:r>
                      <a:endParaRPr lang="en-US" dirty="0"/>
                    </a:p>
                  </a:txBody>
                  <a:tcPr/>
                </a:tc>
                <a:tc>
                  <a:txBody>
                    <a:bodyPr/>
                    <a:lstStyle/>
                    <a:p>
                      <a:pPr algn="ctr"/>
                      <a:r>
                        <a:rPr lang="en-US" dirty="0" smtClean="0"/>
                        <a:t>+1</a:t>
                      </a:r>
                      <a:endParaRPr lang="en-US" dirty="0"/>
                    </a:p>
                  </a:txBody>
                  <a:tcPr/>
                </a:tc>
                <a:tc>
                  <a:txBody>
                    <a:bodyPr/>
                    <a:lstStyle/>
                    <a:p>
                      <a:pPr algn="ctr"/>
                      <a:r>
                        <a:rPr lang="en-US" dirty="0" smtClean="0"/>
                        <a:t>5</a:t>
                      </a:r>
                      <a:endParaRPr lang="en-US" dirty="0"/>
                    </a:p>
                  </a:txBody>
                  <a:tcPr/>
                </a:tc>
              </a:tr>
            </a:tbl>
          </a:graphicData>
        </a:graphic>
      </p:graphicFrame>
      <p:sp>
        <p:nvSpPr>
          <p:cNvPr id="5" name="TextBox 4"/>
          <p:cNvSpPr txBox="1"/>
          <p:nvPr/>
        </p:nvSpPr>
        <p:spPr>
          <a:xfrm>
            <a:off x="1181100" y="5410200"/>
            <a:ext cx="6781800" cy="1200329"/>
          </a:xfrm>
          <a:prstGeom prst="rect">
            <a:avLst/>
          </a:prstGeom>
          <a:noFill/>
        </p:spPr>
        <p:txBody>
          <a:bodyPr wrap="square" rtlCol="0">
            <a:spAutoFit/>
          </a:bodyPr>
          <a:lstStyle/>
          <a:p>
            <a:r>
              <a:rPr lang="en-US" dirty="0" smtClean="0"/>
              <a:t>1 = strongly disagree and 5 = strongly agree</a:t>
            </a:r>
          </a:p>
          <a:p>
            <a:r>
              <a:rPr lang="en-US" dirty="0" smtClean="0"/>
              <a:t>In this example we have someone with relatively high self-esteem, but this person systematically rates questions 1 point higher than he or she should. </a:t>
            </a:r>
            <a:endParaRPr lang="en-US" dirty="0"/>
          </a:p>
        </p:txBody>
      </p:sp>
    </p:spTree>
    <p:extLst>
      <p:ext uri="{BB962C8B-B14F-4D97-AF65-F5344CB8AC3E}">
        <p14:creationId xmlns:p14="http://schemas.microsoft.com/office/powerpoint/2010/main" val="1039697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26146201"/>
              </p:ext>
            </p:extLst>
          </p:nvPr>
        </p:nvGraphicFramePr>
        <p:xfrm>
          <a:off x="762000" y="1630680"/>
          <a:ext cx="7620000" cy="3596640"/>
        </p:xfrm>
        <a:graphic>
          <a:graphicData uri="http://schemas.openxmlformats.org/drawingml/2006/table">
            <a:tbl>
              <a:tblPr firstRow="1" bandRow="1">
                <a:tableStyleId>{5C22544A-7EE6-4342-B048-85BDC9FD1C3A}</a:tableStyleId>
              </a:tblPr>
              <a:tblGrid>
                <a:gridCol w="3429000"/>
                <a:gridCol w="1371600"/>
                <a:gridCol w="1447800"/>
                <a:gridCol w="1371600"/>
              </a:tblGrid>
              <a:tr h="558800">
                <a:tc>
                  <a:txBody>
                    <a:bodyPr/>
                    <a:lstStyle/>
                    <a:p>
                      <a:r>
                        <a:rPr lang="en-US" dirty="0" smtClean="0"/>
                        <a:t>Item</a:t>
                      </a:r>
                      <a:endParaRPr lang="en-US" dirty="0"/>
                    </a:p>
                  </a:txBody>
                  <a:tcPr/>
                </a:tc>
                <a:tc>
                  <a:txBody>
                    <a:bodyPr/>
                    <a:lstStyle/>
                    <a:p>
                      <a:pPr algn="ctr"/>
                      <a:r>
                        <a:rPr lang="en-US" dirty="0" smtClean="0"/>
                        <a:t>T</a:t>
                      </a:r>
                      <a:endParaRPr lang="en-US" dirty="0"/>
                    </a:p>
                  </a:txBody>
                  <a:tcPr/>
                </a:tc>
                <a:tc>
                  <a:txBody>
                    <a:bodyPr/>
                    <a:lstStyle/>
                    <a:p>
                      <a:pPr algn="ctr"/>
                      <a:r>
                        <a:rPr lang="en-US" dirty="0" smtClean="0"/>
                        <a:t>S</a:t>
                      </a:r>
                      <a:endParaRPr lang="en-US" dirty="0"/>
                    </a:p>
                  </a:txBody>
                  <a:tcPr/>
                </a:tc>
                <a:tc>
                  <a:txBody>
                    <a:bodyPr/>
                    <a:lstStyle/>
                    <a:p>
                      <a:pPr algn="ctr"/>
                      <a:r>
                        <a:rPr lang="en-US" dirty="0" smtClean="0"/>
                        <a:t>O</a:t>
                      </a:r>
                      <a:endParaRPr lang="en-US" dirty="0"/>
                    </a:p>
                  </a:txBody>
                  <a:tcPr/>
                </a:tc>
              </a:tr>
              <a:tr h="558800">
                <a:tc>
                  <a:txBody>
                    <a:bodyPr/>
                    <a:lstStyle/>
                    <a:p>
                      <a:r>
                        <a:rPr lang="en-US" dirty="0" smtClean="0"/>
                        <a:t>I think I am a worthwhile</a:t>
                      </a:r>
                      <a:r>
                        <a:rPr lang="en-US" baseline="0" dirty="0" smtClean="0"/>
                        <a:t> person.</a:t>
                      </a:r>
                      <a:endParaRPr lang="en-US" dirty="0"/>
                    </a:p>
                  </a:txBody>
                  <a:tcPr/>
                </a:tc>
                <a:tc>
                  <a:txBody>
                    <a:bodyPr/>
                    <a:lstStyle/>
                    <a:p>
                      <a:pPr algn="ctr"/>
                      <a:r>
                        <a:rPr lang="en-US" dirty="0" smtClean="0"/>
                        <a:t>4</a:t>
                      </a:r>
                      <a:endParaRPr lang="en-US" dirty="0"/>
                    </a:p>
                  </a:txBody>
                  <a:tcPr/>
                </a:tc>
                <a:tc>
                  <a:txBody>
                    <a:bodyPr/>
                    <a:lstStyle/>
                    <a:p>
                      <a:pPr algn="ctr"/>
                      <a:r>
                        <a:rPr lang="en-US" dirty="0" smtClean="0"/>
                        <a:t>+1</a:t>
                      </a:r>
                      <a:endParaRPr lang="en-US" dirty="0"/>
                    </a:p>
                  </a:txBody>
                  <a:tcPr/>
                </a:tc>
                <a:tc>
                  <a:txBody>
                    <a:bodyPr/>
                    <a:lstStyle/>
                    <a:p>
                      <a:pPr algn="ctr"/>
                      <a:r>
                        <a:rPr lang="en-US" dirty="0" smtClean="0"/>
                        <a:t>5</a:t>
                      </a:r>
                      <a:endParaRPr lang="en-US" dirty="0"/>
                    </a:p>
                  </a:txBody>
                  <a:tcPr/>
                </a:tc>
              </a:tr>
              <a:tr h="558800">
                <a:tc>
                  <a:txBody>
                    <a:bodyPr/>
                    <a:lstStyle/>
                    <a:p>
                      <a:r>
                        <a:rPr lang="en-US" dirty="0" smtClean="0"/>
                        <a:t>I have high self-esteem.</a:t>
                      </a:r>
                      <a:endParaRPr lang="en-US" dirty="0"/>
                    </a:p>
                  </a:txBody>
                  <a:tcPr/>
                </a:tc>
                <a:tc>
                  <a:txBody>
                    <a:bodyPr/>
                    <a:lstStyle/>
                    <a:p>
                      <a:pPr algn="ctr"/>
                      <a:r>
                        <a:rPr lang="en-US" dirty="0" smtClean="0"/>
                        <a:t>4</a:t>
                      </a:r>
                      <a:endParaRPr lang="en-US" dirty="0"/>
                    </a:p>
                  </a:txBody>
                  <a:tcPr/>
                </a:tc>
                <a:tc>
                  <a:txBody>
                    <a:bodyPr/>
                    <a:lstStyle/>
                    <a:p>
                      <a:pPr algn="ctr"/>
                      <a:r>
                        <a:rPr lang="en-US" dirty="0" smtClean="0"/>
                        <a:t>+1</a:t>
                      </a:r>
                      <a:endParaRPr lang="en-US" dirty="0"/>
                    </a:p>
                  </a:txBody>
                  <a:tcPr/>
                </a:tc>
                <a:tc>
                  <a:txBody>
                    <a:bodyPr/>
                    <a:lstStyle/>
                    <a:p>
                      <a:pPr algn="ctr"/>
                      <a:r>
                        <a:rPr lang="en-US" dirty="0" smtClean="0"/>
                        <a:t>5</a:t>
                      </a:r>
                      <a:endParaRPr lang="en-US" dirty="0"/>
                    </a:p>
                  </a:txBody>
                  <a:tcPr/>
                </a:tc>
              </a:tr>
              <a:tr h="558800">
                <a:tc>
                  <a:txBody>
                    <a:bodyPr/>
                    <a:lstStyle/>
                    <a:p>
                      <a:r>
                        <a:rPr lang="en-US" dirty="0" smtClean="0"/>
                        <a:t>I am </a:t>
                      </a:r>
                      <a:r>
                        <a:rPr lang="en-US" u="sng" dirty="0" smtClean="0"/>
                        <a:t>NOT</a:t>
                      </a:r>
                      <a:r>
                        <a:rPr lang="en-US" dirty="0" smtClean="0"/>
                        <a:t> confident</a:t>
                      </a:r>
                      <a:r>
                        <a:rPr lang="en-US" baseline="0" dirty="0" smtClean="0"/>
                        <a:t> in my ability to meet challenges in life.</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3</a:t>
                      </a:r>
                      <a:endParaRPr lang="en-US" dirty="0"/>
                    </a:p>
                  </a:txBody>
                  <a:tcPr/>
                </a:tc>
              </a:tr>
              <a:tr h="558800">
                <a:tc>
                  <a:txBody>
                    <a:bodyPr/>
                    <a:lstStyle/>
                    <a:p>
                      <a:r>
                        <a:rPr lang="en-US" dirty="0" smtClean="0"/>
                        <a:t>My</a:t>
                      </a:r>
                      <a:r>
                        <a:rPr lang="en-US" baseline="0" dirty="0" smtClean="0"/>
                        <a:t> friends and family </a:t>
                      </a:r>
                      <a:r>
                        <a:rPr lang="en-US" u="sng" baseline="0" dirty="0" smtClean="0"/>
                        <a:t>DO NOT </a:t>
                      </a:r>
                      <a:r>
                        <a:rPr lang="en-US" baseline="0" dirty="0" smtClean="0"/>
                        <a:t>value me as a person.</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3</a:t>
                      </a:r>
                      <a:endParaRPr lang="en-US" dirty="0"/>
                    </a:p>
                  </a:txBody>
                  <a:tcPr/>
                </a:tc>
              </a:tr>
              <a:tr h="558800">
                <a:tc>
                  <a:txBody>
                    <a:bodyPr/>
                    <a:lstStyle/>
                    <a:p>
                      <a:r>
                        <a:rPr lang="en-US" dirty="0" smtClean="0"/>
                        <a:t>Average</a:t>
                      </a:r>
                      <a:endParaRPr lang="en-US" dirty="0"/>
                    </a:p>
                  </a:txBody>
                  <a:tcPr/>
                </a:tc>
                <a:tc>
                  <a:txBody>
                    <a:bodyPr/>
                    <a:lstStyle/>
                    <a:p>
                      <a:pPr algn="ctr"/>
                      <a:r>
                        <a:rPr lang="en-US" u="sng" dirty="0" smtClean="0"/>
                        <a:t>4</a:t>
                      </a:r>
                      <a:endParaRPr lang="en-US" u="sng" dirty="0"/>
                    </a:p>
                  </a:txBody>
                  <a:tcPr/>
                </a:tc>
                <a:tc>
                  <a:txBody>
                    <a:bodyPr/>
                    <a:lstStyle/>
                    <a:p>
                      <a:pPr algn="ctr"/>
                      <a:r>
                        <a:rPr lang="en-US" dirty="0" smtClean="0"/>
                        <a:t>+1</a:t>
                      </a:r>
                      <a:endParaRPr lang="en-US" dirty="0"/>
                    </a:p>
                  </a:txBody>
                  <a:tcPr/>
                </a:tc>
                <a:tc>
                  <a:txBody>
                    <a:bodyPr/>
                    <a:lstStyle/>
                    <a:p>
                      <a:pPr algn="ctr"/>
                      <a:r>
                        <a:rPr lang="en-US" u="sng" dirty="0" smtClean="0"/>
                        <a:t>4</a:t>
                      </a:r>
                      <a:endParaRPr lang="en-US" u="sng" dirty="0"/>
                    </a:p>
                  </a:txBody>
                  <a:tcPr/>
                </a:tc>
              </a:tr>
            </a:tbl>
          </a:graphicData>
        </a:graphic>
      </p:graphicFrame>
      <p:sp>
        <p:nvSpPr>
          <p:cNvPr id="5" name="TextBox 4"/>
          <p:cNvSpPr txBox="1"/>
          <p:nvPr/>
        </p:nvSpPr>
        <p:spPr>
          <a:xfrm>
            <a:off x="1181100" y="5410200"/>
            <a:ext cx="6781800" cy="923330"/>
          </a:xfrm>
          <a:prstGeom prst="rect">
            <a:avLst/>
          </a:prstGeom>
          <a:noFill/>
        </p:spPr>
        <p:txBody>
          <a:bodyPr wrap="square" rtlCol="0">
            <a:spAutoFit/>
          </a:bodyPr>
          <a:lstStyle/>
          <a:p>
            <a:r>
              <a:rPr lang="en-US" dirty="0" smtClean="0"/>
              <a:t>If we reverse key half the items, the bias averages out. Responses to reverse keyed items are counted in the opposite direction.</a:t>
            </a:r>
            <a:endParaRPr lang="en-US" dirty="0"/>
          </a:p>
        </p:txBody>
      </p:sp>
    </p:spTree>
    <p:extLst>
      <p:ext uri="{BB962C8B-B14F-4D97-AF65-F5344CB8AC3E}">
        <p14:creationId xmlns:p14="http://schemas.microsoft.com/office/powerpoint/2010/main" val="3270015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a:t>
            </a:r>
            <a:endParaRPr lang="en-US" dirty="0"/>
          </a:p>
        </p:txBody>
      </p:sp>
      <p:sp>
        <p:nvSpPr>
          <p:cNvPr id="3" name="Content Placeholder 2"/>
          <p:cNvSpPr>
            <a:spLocks noGrp="1"/>
          </p:cNvSpPr>
          <p:nvPr>
            <p:ph idx="1"/>
          </p:nvPr>
        </p:nvSpPr>
        <p:spPr/>
        <p:txBody>
          <a:bodyPr/>
          <a:lstStyle/>
          <a:p>
            <a:r>
              <a:rPr lang="en-US" dirty="0" smtClean="0"/>
              <a:t>To the extent to which a measure has validity, we say that </a:t>
            </a:r>
            <a:r>
              <a:rPr lang="en-US" i="1" dirty="0" smtClean="0"/>
              <a:t>it measures what it is supposed to measure</a:t>
            </a:r>
            <a:r>
              <a:rPr lang="en-US" dirty="0" smtClean="0"/>
              <a:t>.</a:t>
            </a:r>
          </a:p>
          <a:p>
            <a:endParaRPr lang="en-US" dirty="0"/>
          </a:p>
          <a:p>
            <a:r>
              <a:rPr lang="en-US" dirty="0" smtClean="0"/>
              <a:t>Big question: How do we assess validity?</a:t>
            </a:r>
            <a:endParaRPr lang="en-US" dirty="0"/>
          </a:p>
        </p:txBody>
      </p:sp>
    </p:spTree>
    <p:extLst>
      <p:ext uri="{BB962C8B-B14F-4D97-AF65-F5344CB8AC3E}">
        <p14:creationId xmlns:p14="http://schemas.microsoft.com/office/powerpoint/2010/main" val="1230545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Different ways to think about validity</a:t>
            </a:r>
            <a:endParaRPr lang="en-US" dirty="0"/>
          </a:p>
        </p:txBody>
      </p:sp>
      <p:sp>
        <p:nvSpPr>
          <p:cNvPr id="3" name="Content Placeholder 2"/>
          <p:cNvSpPr>
            <a:spLocks noGrp="1"/>
          </p:cNvSpPr>
          <p:nvPr>
            <p:ph idx="1"/>
          </p:nvPr>
        </p:nvSpPr>
        <p:spPr/>
        <p:txBody>
          <a:bodyPr>
            <a:normAutofit lnSpcReduction="10000"/>
          </a:bodyPr>
          <a:lstStyle/>
          <a:p>
            <a:r>
              <a:rPr lang="en-US" dirty="0" smtClean="0"/>
              <a:t>To the extent that a measure has validity, we can say that it measures what it is supposed to measure.</a:t>
            </a:r>
          </a:p>
          <a:p>
            <a:endParaRPr lang="en-US" dirty="0"/>
          </a:p>
          <a:p>
            <a:r>
              <a:rPr lang="en-US" dirty="0" smtClean="0"/>
              <a:t>There are different </a:t>
            </a:r>
            <a:r>
              <a:rPr lang="en-US" i="1" dirty="0" smtClean="0"/>
              <a:t>reasons</a:t>
            </a:r>
            <a:r>
              <a:rPr lang="en-US" dirty="0" smtClean="0"/>
              <a:t> for measuring psychological variables. The previse way in which we assess validity depends on the reason that we are taking the measurements in the first place.</a:t>
            </a:r>
            <a:endParaRPr lang="en-US" dirty="0"/>
          </a:p>
        </p:txBody>
      </p:sp>
    </p:spTree>
    <p:extLst>
      <p:ext uri="{BB962C8B-B14F-4D97-AF65-F5344CB8AC3E}">
        <p14:creationId xmlns:p14="http://schemas.microsoft.com/office/powerpoint/2010/main" val="3718957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a:t>
            </a:r>
            <a:endParaRPr lang="en-US" dirty="0"/>
          </a:p>
        </p:txBody>
      </p:sp>
      <p:sp>
        <p:nvSpPr>
          <p:cNvPr id="3" name="Content Placeholder 2"/>
          <p:cNvSpPr>
            <a:spLocks noGrp="1"/>
          </p:cNvSpPr>
          <p:nvPr>
            <p:ph idx="1"/>
          </p:nvPr>
        </p:nvSpPr>
        <p:spPr/>
        <p:txBody>
          <a:bodyPr/>
          <a:lstStyle/>
          <a:p>
            <a:r>
              <a:rPr lang="en-US" dirty="0" smtClean="0"/>
              <a:t>As an example, if one’s goal is to develop a way to determine who is at risk for developing schizophrenia, one’s goal is </a:t>
            </a:r>
            <a:r>
              <a:rPr lang="en-US" b="1" dirty="0" smtClean="0"/>
              <a:t>prediction</a:t>
            </a:r>
            <a:r>
              <a:rPr lang="en-US" dirty="0" smtClean="0"/>
              <a:t>.</a:t>
            </a:r>
            <a:endParaRPr lang="en-US" dirty="0"/>
          </a:p>
        </p:txBody>
      </p:sp>
    </p:spTree>
    <p:extLst>
      <p:ext uri="{BB962C8B-B14F-4D97-AF65-F5344CB8AC3E}">
        <p14:creationId xmlns:p14="http://schemas.microsoft.com/office/powerpoint/2010/main" val="103330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Predictive Validity</a:t>
            </a:r>
            <a:endParaRPr lang="en-US" dirty="0"/>
          </a:p>
        </p:txBody>
      </p:sp>
      <p:sp>
        <p:nvSpPr>
          <p:cNvPr id="3" name="Content Placeholder 2"/>
          <p:cNvSpPr>
            <a:spLocks noGrp="1"/>
          </p:cNvSpPr>
          <p:nvPr>
            <p:ph idx="1"/>
          </p:nvPr>
        </p:nvSpPr>
        <p:spPr/>
        <p:txBody>
          <a:bodyPr/>
          <a:lstStyle/>
          <a:p>
            <a:r>
              <a:rPr lang="en-US" dirty="0" smtClean="0"/>
              <a:t>We may begin by obtaining a group of people who have schizophrenia and a group of people who do not.</a:t>
            </a:r>
          </a:p>
          <a:p>
            <a:endParaRPr lang="en-US" dirty="0" smtClean="0"/>
          </a:p>
          <a:p>
            <a:r>
              <a:rPr lang="en-US" dirty="0" smtClean="0"/>
              <a:t>Then we may try to figure out which kinds of antecedent variables differentiate the two groups.</a:t>
            </a:r>
            <a:endParaRPr lang="en-US" dirty="0"/>
          </a:p>
        </p:txBody>
      </p:sp>
    </p:spTree>
    <p:extLst>
      <p:ext uri="{BB962C8B-B14F-4D97-AF65-F5344CB8AC3E}">
        <p14:creationId xmlns:p14="http://schemas.microsoft.com/office/powerpoint/2010/main" val="982882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36405456"/>
              </p:ext>
            </p:extLst>
          </p:nvPr>
        </p:nvGraphicFramePr>
        <p:xfrm>
          <a:off x="457200" y="1600200"/>
          <a:ext cx="8229600" cy="202184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en-US" dirty="0"/>
                    </a:p>
                  </a:txBody>
                  <a:tcPr/>
                </a:tc>
                <a:tc>
                  <a:txBody>
                    <a:bodyPr/>
                    <a:lstStyle/>
                    <a:p>
                      <a:pPr algn="ctr"/>
                      <a:r>
                        <a:rPr lang="en-US" dirty="0" smtClean="0"/>
                        <a:t>Correct Classifications</a:t>
                      </a:r>
                      <a:endParaRPr lang="en-US" dirty="0"/>
                    </a:p>
                  </a:txBody>
                  <a:tcPr/>
                </a:tc>
              </a:tr>
              <a:tr h="370840">
                <a:tc>
                  <a:txBody>
                    <a:bodyPr/>
                    <a:lstStyle/>
                    <a:p>
                      <a:r>
                        <a:rPr lang="en-US" dirty="0" smtClean="0"/>
                        <a:t>Lost a parent</a:t>
                      </a:r>
                      <a:r>
                        <a:rPr lang="en-US" baseline="0" dirty="0" smtClean="0"/>
                        <a:t> before the age of 10</a:t>
                      </a:r>
                      <a:endParaRPr lang="en-US" dirty="0"/>
                    </a:p>
                  </a:txBody>
                  <a:tcPr/>
                </a:tc>
                <a:tc>
                  <a:txBody>
                    <a:bodyPr/>
                    <a:lstStyle/>
                    <a:p>
                      <a:pPr algn="ctr"/>
                      <a:r>
                        <a:rPr lang="en-US" dirty="0" smtClean="0"/>
                        <a:t>10%</a:t>
                      </a:r>
                      <a:endParaRPr lang="en-US" dirty="0"/>
                    </a:p>
                  </a:txBody>
                  <a:tcPr/>
                </a:tc>
              </a:tr>
              <a:tr h="370840">
                <a:tc>
                  <a:txBody>
                    <a:bodyPr/>
                    <a:lstStyle/>
                    <a:p>
                      <a:r>
                        <a:rPr lang="en-US" dirty="0" smtClean="0"/>
                        <a:t>Parent or grandparent had schizophrenia</a:t>
                      </a:r>
                      <a:endParaRPr lang="en-US" dirty="0"/>
                    </a:p>
                  </a:txBody>
                  <a:tcPr/>
                </a:tc>
                <a:tc>
                  <a:txBody>
                    <a:bodyPr/>
                    <a:lstStyle/>
                    <a:p>
                      <a:pPr algn="ctr"/>
                      <a:r>
                        <a:rPr lang="en-US" dirty="0" smtClean="0"/>
                        <a:t>50%</a:t>
                      </a:r>
                      <a:endParaRPr lang="en-US" dirty="0"/>
                    </a:p>
                  </a:txBody>
                  <a:tcPr/>
                </a:tc>
              </a:tr>
              <a:tr h="370840">
                <a:tc>
                  <a:txBody>
                    <a:bodyPr/>
                    <a:lstStyle/>
                    <a:p>
                      <a:r>
                        <a:rPr lang="en-US" dirty="0" smtClean="0"/>
                        <a:t>Mother was cold and aloof to the person when he or she was a child.</a:t>
                      </a:r>
                      <a:endParaRPr lang="en-US" dirty="0"/>
                    </a:p>
                  </a:txBody>
                  <a:tcPr/>
                </a:tc>
                <a:tc>
                  <a:txBody>
                    <a:bodyPr/>
                    <a:lstStyle/>
                    <a:p>
                      <a:pPr algn="ctr"/>
                      <a:r>
                        <a:rPr lang="en-US" dirty="0" smtClean="0"/>
                        <a:t>15%</a:t>
                      </a:r>
                      <a:endParaRPr lang="en-US" dirty="0"/>
                    </a:p>
                  </a:txBody>
                  <a:tcPr/>
                </a:tc>
              </a:tr>
            </a:tbl>
          </a:graphicData>
        </a:graphic>
      </p:graphicFrame>
    </p:spTree>
    <p:extLst>
      <p:ext uri="{BB962C8B-B14F-4D97-AF65-F5344CB8AC3E}">
        <p14:creationId xmlns:p14="http://schemas.microsoft.com/office/powerpoint/2010/main" val="3845720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Predictive Validity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short, some of these variables appear to be better than others at discriminating schizophrenics from non-schizophrenics.</a:t>
            </a:r>
          </a:p>
          <a:p>
            <a:r>
              <a:rPr lang="en-US" dirty="0" smtClean="0"/>
              <a:t>The degree to which a measure can predict what it is supposed to predict is called its </a:t>
            </a:r>
            <a:r>
              <a:rPr lang="en-US" b="1" dirty="0" smtClean="0"/>
              <a:t>predictive validity</a:t>
            </a:r>
            <a:r>
              <a:rPr lang="en-US" dirty="0" smtClean="0"/>
              <a:t>.</a:t>
            </a:r>
          </a:p>
          <a:p>
            <a:r>
              <a:rPr lang="en-US" dirty="0" smtClean="0"/>
              <a:t>When we are taking measurements for the purpose of prediction, we can assess validity as </a:t>
            </a:r>
            <a:r>
              <a:rPr lang="en-US" i="1" dirty="0" smtClean="0"/>
              <a:t>the degree to which those predictions are accurate </a:t>
            </a:r>
            <a:r>
              <a:rPr lang="en-US" dirty="0" smtClean="0"/>
              <a:t>(i.e., useful).</a:t>
            </a:r>
            <a:endParaRPr lang="en-US" dirty="0"/>
          </a:p>
        </p:txBody>
      </p:sp>
    </p:spTree>
    <p:extLst>
      <p:ext uri="{BB962C8B-B14F-4D97-AF65-F5344CB8AC3E}">
        <p14:creationId xmlns:p14="http://schemas.microsoft.com/office/powerpoint/2010/main" val="2051873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Baserate</a:t>
            </a:r>
            <a:r>
              <a:rPr lang="en-US" dirty="0" smtClean="0"/>
              <a:t> problem</a:t>
            </a:r>
            <a:endParaRPr lang="en-US" dirty="0"/>
          </a:p>
        </p:txBody>
      </p:sp>
    </p:spTree>
    <p:extLst>
      <p:ext uri="{BB962C8B-B14F-4D97-AF65-F5344CB8AC3E}">
        <p14:creationId xmlns:p14="http://schemas.microsoft.com/office/powerpoint/2010/main" val="1484651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4"/>
          <p:cNvSpPr>
            <a:spLocks noChangeArrowheads="1"/>
          </p:cNvSpPr>
          <p:nvPr/>
        </p:nvSpPr>
        <p:spPr bwMode="auto">
          <a:xfrm>
            <a:off x="4881563" y="3505200"/>
            <a:ext cx="2209800" cy="21336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3555" name="Rectangle 3"/>
          <p:cNvSpPr>
            <a:spLocks noChangeArrowheads="1"/>
          </p:cNvSpPr>
          <p:nvPr/>
        </p:nvSpPr>
        <p:spPr bwMode="auto">
          <a:xfrm>
            <a:off x="2595563" y="1295400"/>
            <a:ext cx="4495800" cy="434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3556" name="Line 4"/>
          <p:cNvSpPr>
            <a:spLocks noChangeShapeType="1"/>
          </p:cNvSpPr>
          <p:nvPr/>
        </p:nvSpPr>
        <p:spPr bwMode="auto">
          <a:xfrm>
            <a:off x="2595563" y="3505200"/>
            <a:ext cx="449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7" name="Line 5"/>
          <p:cNvSpPr>
            <a:spLocks noChangeShapeType="1"/>
          </p:cNvSpPr>
          <p:nvPr/>
        </p:nvSpPr>
        <p:spPr bwMode="auto">
          <a:xfrm>
            <a:off x="4881563" y="1295400"/>
            <a:ext cx="0" cy="434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8" name="Text Box 6"/>
          <p:cNvSpPr txBox="1">
            <a:spLocks noChangeArrowheads="1"/>
          </p:cNvSpPr>
          <p:nvPr/>
        </p:nvSpPr>
        <p:spPr bwMode="auto">
          <a:xfrm>
            <a:off x="4957763" y="685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Yes</a:t>
            </a:r>
          </a:p>
        </p:txBody>
      </p:sp>
      <p:sp>
        <p:nvSpPr>
          <p:cNvPr id="23559" name="Text Box 8"/>
          <p:cNvSpPr txBox="1">
            <a:spLocks noChangeArrowheads="1"/>
          </p:cNvSpPr>
          <p:nvPr/>
        </p:nvSpPr>
        <p:spPr bwMode="auto">
          <a:xfrm>
            <a:off x="1376363" y="20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No</a:t>
            </a:r>
          </a:p>
        </p:txBody>
      </p:sp>
      <p:sp>
        <p:nvSpPr>
          <p:cNvPr id="23560" name="Text Box 9"/>
          <p:cNvSpPr txBox="1">
            <a:spLocks noChangeArrowheads="1"/>
          </p:cNvSpPr>
          <p:nvPr/>
        </p:nvSpPr>
        <p:spPr bwMode="auto">
          <a:xfrm>
            <a:off x="1376363" y="41910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Yes</a:t>
            </a:r>
          </a:p>
        </p:txBody>
      </p:sp>
      <p:sp>
        <p:nvSpPr>
          <p:cNvPr id="23561" name="Text Box 10"/>
          <p:cNvSpPr txBox="1">
            <a:spLocks noChangeArrowheads="1"/>
          </p:cNvSpPr>
          <p:nvPr/>
        </p:nvSpPr>
        <p:spPr bwMode="auto">
          <a:xfrm>
            <a:off x="5033963" y="40386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40</a:t>
            </a:r>
          </a:p>
        </p:txBody>
      </p:sp>
      <p:sp>
        <p:nvSpPr>
          <p:cNvPr id="23562" name="Text Box 11"/>
          <p:cNvSpPr txBox="1">
            <a:spLocks noChangeArrowheads="1"/>
          </p:cNvSpPr>
          <p:nvPr/>
        </p:nvSpPr>
        <p:spPr bwMode="auto">
          <a:xfrm>
            <a:off x="5110163" y="19050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10</a:t>
            </a:r>
          </a:p>
        </p:txBody>
      </p:sp>
      <p:sp>
        <p:nvSpPr>
          <p:cNvPr id="23563" name="Text Box 12"/>
          <p:cNvSpPr txBox="1">
            <a:spLocks noChangeArrowheads="1"/>
          </p:cNvSpPr>
          <p:nvPr/>
        </p:nvSpPr>
        <p:spPr bwMode="auto">
          <a:xfrm>
            <a:off x="2595563" y="228600"/>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Reality: Schizophrenic</a:t>
            </a:r>
          </a:p>
        </p:txBody>
      </p:sp>
      <p:sp>
        <p:nvSpPr>
          <p:cNvPr id="23564" name="Text Box 13"/>
          <p:cNvSpPr txBox="1">
            <a:spLocks noChangeArrowheads="1"/>
          </p:cNvSpPr>
          <p:nvPr/>
        </p:nvSpPr>
        <p:spPr bwMode="auto">
          <a:xfrm rot="-5400000">
            <a:off x="-951706" y="3236119"/>
            <a:ext cx="4341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Measure: Schizophrenic</a:t>
            </a:r>
          </a:p>
        </p:txBody>
      </p:sp>
      <p:grpSp>
        <p:nvGrpSpPr>
          <p:cNvPr id="58394" name="Group 26"/>
          <p:cNvGrpSpPr>
            <a:grpSpLocks/>
          </p:cNvGrpSpPr>
          <p:nvPr/>
        </p:nvGrpSpPr>
        <p:grpSpPr bwMode="auto">
          <a:xfrm>
            <a:off x="1066800" y="685800"/>
            <a:ext cx="7391400" cy="6156325"/>
            <a:chOff x="672" y="432"/>
            <a:chExt cx="4656" cy="3878"/>
          </a:xfrm>
        </p:grpSpPr>
        <p:sp>
          <p:nvSpPr>
            <p:cNvPr id="23566" name="Rectangle 23"/>
            <p:cNvSpPr>
              <a:spLocks noChangeArrowheads="1"/>
            </p:cNvSpPr>
            <p:nvPr/>
          </p:nvSpPr>
          <p:spPr bwMode="auto">
            <a:xfrm>
              <a:off x="1635" y="816"/>
              <a:ext cx="1440" cy="1392"/>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3567" name="Text Box 7"/>
            <p:cNvSpPr txBox="1">
              <a:spLocks noChangeArrowheads="1"/>
            </p:cNvSpPr>
            <p:nvPr/>
          </p:nvSpPr>
          <p:spPr bwMode="auto">
            <a:xfrm>
              <a:off x="1683" y="432"/>
              <a:ext cx="1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No</a:t>
              </a:r>
            </a:p>
          </p:txBody>
        </p:sp>
        <p:sp>
          <p:nvSpPr>
            <p:cNvPr id="23568" name="Text Box 21"/>
            <p:cNvSpPr txBox="1">
              <a:spLocks noChangeArrowheads="1"/>
            </p:cNvSpPr>
            <p:nvPr/>
          </p:nvSpPr>
          <p:spPr bwMode="auto">
            <a:xfrm>
              <a:off x="1779" y="2544"/>
              <a:ext cx="10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10</a:t>
              </a:r>
            </a:p>
          </p:txBody>
        </p:sp>
        <p:sp>
          <p:nvSpPr>
            <p:cNvPr id="23569" name="Text Box 22"/>
            <p:cNvSpPr txBox="1">
              <a:spLocks noChangeArrowheads="1"/>
            </p:cNvSpPr>
            <p:nvPr/>
          </p:nvSpPr>
          <p:spPr bwMode="auto">
            <a:xfrm>
              <a:off x="1827" y="1200"/>
              <a:ext cx="10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40</a:t>
              </a:r>
            </a:p>
          </p:txBody>
        </p:sp>
        <p:sp>
          <p:nvSpPr>
            <p:cNvPr id="23570" name="Text Box 25"/>
            <p:cNvSpPr txBox="1">
              <a:spLocks noChangeArrowheads="1"/>
            </p:cNvSpPr>
            <p:nvPr/>
          </p:nvSpPr>
          <p:spPr bwMode="auto">
            <a:xfrm>
              <a:off x="672" y="3792"/>
              <a:ext cx="465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50000"/>
                </a:spcBef>
                <a:buFontTx/>
                <a:buNone/>
              </a:pPr>
              <a:r>
                <a:rPr lang="en-US" altLang="en-US">
                  <a:latin typeface="Times New Roman" pitchFamily="18" charset="0"/>
                </a:rPr>
                <a:t>80% ( [40 + 40] / 100) people were correctly classified (50% base rate)</a:t>
              </a:r>
            </a:p>
          </p:txBody>
        </p:sp>
      </p:grpSp>
    </p:spTree>
    <p:extLst>
      <p:ext uri="{BB962C8B-B14F-4D97-AF65-F5344CB8AC3E}">
        <p14:creationId xmlns:p14="http://schemas.microsoft.com/office/powerpoint/2010/main" val="8333742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8394"/>
                                        </p:tgtEl>
                                        <p:attrNameLst>
                                          <p:attrName>style.visibility</p:attrName>
                                        </p:attrNameLst>
                                      </p:cBhvr>
                                      <p:to>
                                        <p:strVal val="visible"/>
                                      </p:to>
                                    </p:set>
                                    <p:animEffect transition="in" filter="wipe(up)">
                                      <p:cBhvr>
                                        <p:cTn id="7" dur="500"/>
                                        <p:tgtEl>
                                          <p:spTgt spid="58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4881563" y="3505200"/>
            <a:ext cx="2209800" cy="21336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4579" name="Rectangle 3"/>
          <p:cNvSpPr>
            <a:spLocks noChangeArrowheads="1"/>
          </p:cNvSpPr>
          <p:nvPr/>
        </p:nvSpPr>
        <p:spPr bwMode="auto">
          <a:xfrm>
            <a:off x="2595563" y="1295400"/>
            <a:ext cx="2286000" cy="22098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4580" name="Rectangle 4"/>
          <p:cNvSpPr>
            <a:spLocks noChangeArrowheads="1"/>
          </p:cNvSpPr>
          <p:nvPr/>
        </p:nvSpPr>
        <p:spPr bwMode="auto">
          <a:xfrm>
            <a:off x="2595563" y="1295400"/>
            <a:ext cx="4495800" cy="434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4581" name="Line 5"/>
          <p:cNvSpPr>
            <a:spLocks noChangeShapeType="1"/>
          </p:cNvSpPr>
          <p:nvPr/>
        </p:nvSpPr>
        <p:spPr bwMode="auto">
          <a:xfrm>
            <a:off x="2595563" y="3505200"/>
            <a:ext cx="449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2" name="Line 6"/>
          <p:cNvSpPr>
            <a:spLocks noChangeShapeType="1"/>
          </p:cNvSpPr>
          <p:nvPr/>
        </p:nvSpPr>
        <p:spPr bwMode="auto">
          <a:xfrm>
            <a:off x="4881563" y="1295400"/>
            <a:ext cx="0" cy="434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3" name="Text Box 7"/>
          <p:cNvSpPr txBox="1">
            <a:spLocks noChangeArrowheads="1"/>
          </p:cNvSpPr>
          <p:nvPr/>
        </p:nvSpPr>
        <p:spPr bwMode="auto">
          <a:xfrm>
            <a:off x="4957763" y="685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Yes</a:t>
            </a:r>
          </a:p>
        </p:txBody>
      </p:sp>
      <p:sp>
        <p:nvSpPr>
          <p:cNvPr id="24584" name="Text Box 8"/>
          <p:cNvSpPr txBox="1">
            <a:spLocks noChangeArrowheads="1"/>
          </p:cNvSpPr>
          <p:nvPr/>
        </p:nvSpPr>
        <p:spPr bwMode="auto">
          <a:xfrm>
            <a:off x="2671763" y="685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No</a:t>
            </a:r>
          </a:p>
        </p:txBody>
      </p:sp>
      <p:sp>
        <p:nvSpPr>
          <p:cNvPr id="24585" name="Text Box 9"/>
          <p:cNvSpPr txBox="1">
            <a:spLocks noChangeArrowheads="1"/>
          </p:cNvSpPr>
          <p:nvPr/>
        </p:nvSpPr>
        <p:spPr bwMode="auto">
          <a:xfrm>
            <a:off x="1376363" y="20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No</a:t>
            </a:r>
          </a:p>
        </p:txBody>
      </p:sp>
      <p:sp>
        <p:nvSpPr>
          <p:cNvPr id="24586" name="Text Box 10"/>
          <p:cNvSpPr txBox="1">
            <a:spLocks noChangeArrowheads="1"/>
          </p:cNvSpPr>
          <p:nvPr/>
        </p:nvSpPr>
        <p:spPr bwMode="auto">
          <a:xfrm>
            <a:off x="1376363" y="41910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Yes</a:t>
            </a:r>
          </a:p>
        </p:txBody>
      </p:sp>
      <p:sp>
        <p:nvSpPr>
          <p:cNvPr id="24587" name="Text Box 11"/>
          <p:cNvSpPr txBox="1">
            <a:spLocks noChangeArrowheads="1"/>
          </p:cNvSpPr>
          <p:nvPr/>
        </p:nvSpPr>
        <p:spPr bwMode="auto">
          <a:xfrm>
            <a:off x="5033963" y="40386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40</a:t>
            </a:r>
          </a:p>
        </p:txBody>
      </p:sp>
      <p:sp>
        <p:nvSpPr>
          <p:cNvPr id="24588" name="Text Box 12"/>
          <p:cNvSpPr txBox="1">
            <a:spLocks noChangeArrowheads="1"/>
          </p:cNvSpPr>
          <p:nvPr/>
        </p:nvSpPr>
        <p:spPr bwMode="auto">
          <a:xfrm>
            <a:off x="5110163" y="19050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10</a:t>
            </a:r>
          </a:p>
        </p:txBody>
      </p:sp>
      <p:sp>
        <p:nvSpPr>
          <p:cNvPr id="24589" name="Text Box 13"/>
          <p:cNvSpPr txBox="1">
            <a:spLocks noChangeArrowheads="1"/>
          </p:cNvSpPr>
          <p:nvPr/>
        </p:nvSpPr>
        <p:spPr bwMode="auto">
          <a:xfrm>
            <a:off x="2595563" y="228600"/>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Reality: Schizophrenic</a:t>
            </a:r>
          </a:p>
        </p:txBody>
      </p:sp>
      <p:sp>
        <p:nvSpPr>
          <p:cNvPr id="24590" name="Text Box 14"/>
          <p:cNvSpPr txBox="1">
            <a:spLocks noChangeArrowheads="1"/>
          </p:cNvSpPr>
          <p:nvPr/>
        </p:nvSpPr>
        <p:spPr bwMode="auto">
          <a:xfrm rot="-5400000">
            <a:off x="-951706" y="3236119"/>
            <a:ext cx="4341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Measure: Schizophrenic</a:t>
            </a:r>
          </a:p>
        </p:txBody>
      </p:sp>
      <p:sp>
        <p:nvSpPr>
          <p:cNvPr id="24591" name="Text Box 15"/>
          <p:cNvSpPr txBox="1">
            <a:spLocks noChangeArrowheads="1"/>
          </p:cNvSpPr>
          <p:nvPr/>
        </p:nvSpPr>
        <p:spPr bwMode="auto">
          <a:xfrm>
            <a:off x="2824163" y="40386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40</a:t>
            </a:r>
          </a:p>
        </p:txBody>
      </p:sp>
      <p:sp>
        <p:nvSpPr>
          <p:cNvPr id="24592" name="Text Box 16"/>
          <p:cNvSpPr txBox="1">
            <a:spLocks noChangeArrowheads="1"/>
          </p:cNvSpPr>
          <p:nvPr/>
        </p:nvSpPr>
        <p:spPr bwMode="auto">
          <a:xfrm>
            <a:off x="2900363" y="19050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10</a:t>
            </a:r>
          </a:p>
        </p:txBody>
      </p:sp>
      <p:sp>
        <p:nvSpPr>
          <p:cNvPr id="24593" name="Text Box 17"/>
          <p:cNvSpPr txBox="1">
            <a:spLocks noChangeArrowheads="1"/>
          </p:cNvSpPr>
          <p:nvPr/>
        </p:nvSpPr>
        <p:spPr bwMode="auto">
          <a:xfrm>
            <a:off x="1066800" y="6019800"/>
            <a:ext cx="7391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50000"/>
              </a:spcBef>
              <a:buFontTx/>
              <a:buNone/>
            </a:pPr>
            <a:r>
              <a:rPr lang="en-US" altLang="en-US">
                <a:latin typeface="Times New Roman" pitchFamily="18" charset="0"/>
              </a:rPr>
              <a:t>50% ( [40 + 10] / 100) people were correctly classified (with a 50% base rate. Yuck.) </a:t>
            </a:r>
          </a:p>
        </p:txBody>
      </p:sp>
    </p:spTree>
    <p:extLst>
      <p:ext uri="{BB962C8B-B14F-4D97-AF65-F5344CB8AC3E}">
        <p14:creationId xmlns:p14="http://schemas.microsoft.com/office/powerpoint/2010/main" val="1544817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4881563" y="3505200"/>
            <a:ext cx="2209800" cy="21336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5603" name="Rectangle 3"/>
          <p:cNvSpPr>
            <a:spLocks noChangeArrowheads="1"/>
          </p:cNvSpPr>
          <p:nvPr/>
        </p:nvSpPr>
        <p:spPr bwMode="auto">
          <a:xfrm>
            <a:off x="2595563" y="1295400"/>
            <a:ext cx="2286000" cy="22098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5604" name="Rectangle 4"/>
          <p:cNvSpPr>
            <a:spLocks noChangeArrowheads="1"/>
          </p:cNvSpPr>
          <p:nvPr/>
        </p:nvSpPr>
        <p:spPr bwMode="auto">
          <a:xfrm>
            <a:off x="2595563" y="1295400"/>
            <a:ext cx="4495800" cy="434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5605" name="Line 5"/>
          <p:cNvSpPr>
            <a:spLocks noChangeShapeType="1"/>
          </p:cNvSpPr>
          <p:nvPr/>
        </p:nvSpPr>
        <p:spPr bwMode="auto">
          <a:xfrm>
            <a:off x="2595563" y="3505200"/>
            <a:ext cx="449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6" name="Line 6"/>
          <p:cNvSpPr>
            <a:spLocks noChangeShapeType="1"/>
          </p:cNvSpPr>
          <p:nvPr/>
        </p:nvSpPr>
        <p:spPr bwMode="auto">
          <a:xfrm>
            <a:off x="4881563" y="1295400"/>
            <a:ext cx="0" cy="434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7" name="Text Box 7"/>
          <p:cNvSpPr txBox="1">
            <a:spLocks noChangeArrowheads="1"/>
          </p:cNvSpPr>
          <p:nvPr/>
        </p:nvSpPr>
        <p:spPr bwMode="auto">
          <a:xfrm>
            <a:off x="4957763" y="685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Yes</a:t>
            </a:r>
          </a:p>
        </p:txBody>
      </p:sp>
      <p:sp>
        <p:nvSpPr>
          <p:cNvPr id="25608" name="Text Box 8"/>
          <p:cNvSpPr txBox="1">
            <a:spLocks noChangeArrowheads="1"/>
          </p:cNvSpPr>
          <p:nvPr/>
        </p:nvSpPr>
        <p:spPr bwMode="auto">
          <a:xfrm>
            <a:off x="2671763" y="6858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No</a:t>
            </a:r>
          </a:p>
        </p:txBody>
      </p:sp>
      <p:sp>
        <p:nvSpPr>
          <p:cNvPr id="25609" name="Text Box 9"/>
          <p:cNvSpPr txBox="1">
            <a:spLocks noChangeArrowheads="1"/>
          </p:cNvSpPr>
          <p:nvPr/>
        </p:nvSpPr>
        <p:spPr bwMode="auto">
          <a:xfrm>
            <a:off x="1376363" y="20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No</a:t>
            </a:r>
          </a:p>
        </p:txBody>
      </p:sp>
      <p:sp>
        <p:nvSpPr>
          <p:cNvPr id="25610" name="Text Box 10"/>
          <p:cNvSpPr txBox="1">
            <a:spLocks noChangeArrowheads="1"/>
          </p:cNvSpPr>
          <p:nvPr/>
        </p:nvSpPr>
        <p:spPr bwMode="auto">
          <a:xfrm>
            <a:off x="1376363" y="41910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Yes</a:t>
            </a:r>
          </a:p>
        </p:txBody>
      </p:sp>
      <p:sp>
        <p:nvSpPr>
          <p:cNvPr id="25611" name="Text Box 11"/>
          <p:cNvSpPr txBox="1">
            <a:spLocks noChangeArrowheads="1"/>
          </p:cNvSpPr>
          <p:nvPr/>
        </p:nvSpPr>
        <p:spPr bwMode="auto">
          <a:xfrm>
            <a:off x="5033963" y="40386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1</a:t>
            </a:r>
          </a:p>
        </p:txBody>
      </p:sp>
      <p:sp>
        <p:nvSpPr>
          <p:cNvPr id="25612" name="Text Box 12"/>
          <p:cNvSpPr txBox="1">
            <a:spLocks noChangeArrowheads="1"/>
          </p:cNvSpPr>
          <p:nvPr/>
        </p:nvSpPr>
        <p:spPr bwMode="auto">
          <a:xfrm>
            <a:off x="5110163" y="19050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0</a:t>
            </a:r>
          </a:p>
        </p:txBody>
      </p:sp>
      <p:sp>
        <p:nvSpPr>
          <p:cNvPr id="25613" name="Text Box 13"/>
          <p:cNvSpPr txBox="1">
            <a:spLocks noChangeArrowheads="1"/>
          </p:cNvSpPr>
          <p:nvPr/>
        </p:nvSpPr>
        <p:spPr bwMode="auto">
          <a:xfrm>
            <a:off x="2595563" y="228600"/>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Reality: Schizophrenic</a:t>
            </a:r>
          </a:p>
        </p:txBody>
      </p:sp>
      <p:sp>
        <p:nvSpPr>
          <p:cNvPr id="25614" name="Text Box 14"/>
          <p:cNvSpPr txBox="1">
            <a:spLocks noChangeArrowheads="1"/>
          </p:cNvSpPr>
          <p:nvPr/>
        </p:nvSpPr>
        <p:spPr bwMode="auto">
          <a:xfrm rot="-5400000">
            <a:off x="-951706" y="3236119"/>
            <a:ext cx="4341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Measure: Schizophrenic</a:t>
            </a:r>
          </a:p>
        </p:txBody>
      </p:sp>
      <p:sp>
        <p:nvSpPr>
          <p:cNvPr id="25615" name="Text Box 15"/>
          <p:cNvSpPr txBox="1">
            <a:spLocks noChangeArrowheads="1"/>
          </p:cNvSpPr>
          <p:nvPr/>
        </p:nvSpPr>
        <p:spPr bwMode="auto">
          <a:xfrm>
            <a:off x="2824163" y="40386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1</a:t>
            </a:r>
          </a:p>
        </p:txBody>
      </p:sp>
      <p:sp>
        <p:nvSpPr>
          <p:cNvPr id="25616" name="Text Box 16"/>
          <p:cNvSpPr txBox="1">
            <a:spLocks noChangeArrowheads="1"/>
          </p:cNvSpPr>
          <p:nvPr/>
        </p:nvSpPr>
        <p:spPr bwMode="auto">
          <a:xfrm>
            <a:off x="2900363" y="19050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98</a:t>
            </a:r>
          </a:p>
        </p:txBody>
      </p:sp>
      <p:sp>
        <p:nvSpPr>
          <p:cNvPr id="25617" name="Text Box 17"/>
          <p:cNvSpPr txBox="1">
            <a:spLocks noChangeArrowheads="1"/>
          </p:cNvSpPr>
          <p:nvPr/>
        </p:nvSpPr>
        <p:spPr bwMode="auto">
          <a:xfrm>
            <a:off x="228600" y="5791200"/>
            <a:ext cx="8686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50000"/>
              </a:spcBef>
              <a:buFontTx/>
              <a:buNone/>
            </a:pPr>
            <a:r>
              <a:rPr lang="en-US" altLang="en-US" sz="1800">
                <a:latin typeface="Times New Roman" pitchFamily="18" charset="0"/>
              </a:rPr>
              <a:t>99% ( [98 + 1] / 100) people were correctly classified, but note the base rate problem.  Cohen’s kappa is used to account for this problem. Kappa in this example is 66%</a:t>
            </a:r>
          </a:p>
        </p:txBody>
      </p:sp>
    </p:spTree>
    <p:extLst>
      <p:ext uri="{BB962C8B-B14F-4D97-AF65-F5344CB8AC3E}">
        <p14:creationId xmlns:p14="http://schemas.microsoft.com/office/powerpoint/2010/main" val="2426561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Construct Validity	</a:t>
            </a:r>
          </a:p>
        </p:txBody>
      </p:sp>
      <p:sp>
        <p:nvSpPr>
          <p:cNvPr id="26627" name="Rectangle 3"/>
          <p:cNvSpPr>
            <a:spLocks noGrp="1" noChangeArrowheads="1"/>
          </p:cNvSpPr>
          <p:nvPr>
            <p:ph type="body" idx="1"/>
          </p:nvPr>
        </p:nvSpPr>
        <p:spPr/>
        <p:txBody>
          <a:bodyPr>
            <a:normAutofit/>
          </a:bodyPr>
          <a:lstStyle/>
          <a:p>
            <a:r>
              <a:rPr lang="en-US" altLang="en-US" sz="2400" dirty="0" smtClean="0">
                <a:latin typeface="Arial" panose="020B0604020202020204" pitchFamily="34" charset="0"/>
                <a:cs typeface="Arial" panose="020B0604020202020204" pitchFamily="34" charset="0"/>
              </a:rPr>
              <a:t>Sometimes we’re not interested in measuring something just for “technological” purposes, such as prediction.</a:t>
            </a:r>
          </a:p>
          <a:p>
            <a:r>
              <a:rPr lang="en-US" altLang="en-US" sz="2400" dirty="0" smtClean="0">
                <a:latin typeface="Arial" panose="020B0604020202020204" pitchFamily="34" charset="0"/>
                <a:cs typeface="Arial" panose="020B0604020202020204" pitchFamily="34" charset="0"/>
              </a:rPr>
              <a:t>We may be interested in measuring a construct in order to learn more about it</a:t>
            </a:r>
          </a:p>
          <a:p>
            <a:pPr lvl="1"/>
            <a:r>
              <a:rPr lang="en-US" altLang="en-US" sz="2400" dirty="0" smtClean="0">
                <a:latin typeface="Arial" panose="020B0604020202020204" pitchFamily="34" charset="0"/>
                <a:cs typeface="Arial" panose="020B0604020202020204" pitchFamily="34" charset="0"/>
              </a:rPr>
              <a:t>Example: We may be interested in measuring self-esteem not because we want to predict something with the measure per se, but because we want to know how self-esteem develops, whether it develops differently for males and females, etc.</a:t>
            </a:r>
          </a:p>
        </p:txBody>
      </p:sp>
    </p:spTree>
    <p:extLst>
      <p:ext uri="{BB962C8B-B14F-4D97-AF65-F5344CB8AC3E}">
        <p14:creationId xmlns:p14="http://schemas.microsoft.com/office/powerpoint/2010/main" val="4258800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smtClean="0"/>
              <a:t>Construct Validity	</a:t>
            </a:r>
          </a:p>
        </p:txBody>
      </p:sp>
      <p:sp>
        <p:nvSpPr>
          <p:cNvPr id="27651" name="Rectangle 3"/>
          <p:cNvSpPr>
            <a:spLocks noGrp="1" noChangeArrowheads="1"/>
          </p:cNvSpPr>
          <p:nvPr>
            <p:ph type="body" idx="1"/>
          </p:nvPr>
        </p:nvSpPr>
        <p:spPr/>
        <p:txBody>
          <a:bodyPr>
            <a:normAutofit/>
          </a:bodyPr>
          <a:lstStyle/>
          <a:p>
            <a:r>
              <a:rPr lang="en-US" altLang="en-US" sz="2400" dirty="0" smtClean="0"/>
              <a:t>Notice that this is much different than what we were discussing before. In our schizophrenia example, it doesn’t matter whether our measure of schizophrenia </a:t>
            </a:r>
            <a:r>
              <a:rPr lang="en-US" altLang="en-US" sz="2400" i="1" dirty="0" smtClean="0"/>
              <a:t>really</a:t>
            </a:r>
            <a:r>
              <a:rPr lang="en-US" altLang="en-US" sz="2400" dirty="0" smtClean="0"/>
              <a:t> measured schizophrenic tendencies per se. </a:t>
            </a:r>
          </a:p>
          <a:p>
            <a:r>
              <a:rPr lang="en-US" altLang="en-US" sz="2400" dirty="0" smtClean="0"/>
              <a:t>As long as the measure helps us predict schizophrenia well, we don’t really care </a:t>
            </a:r>
            <a:r>
              <a:rPr lang="en-US" altLang="en-US" sz="2400" i="1" dirty="0" smtClean="0"/>
              <a:t>what</a:t>
            </a:r>
            <a:r>
              <a:rPr lang="en-US" altLang="en-US" sz="2400" dirty="0" smtClean="0"/>
              <a:t> it measures or </a:t>
            </a:r>
            <a:r>
              <a:rPr lang="en-US" altLang="en-US" sz="2400" i="1" dirty="0" smtClean="0"/>
              <a:t>how</a:t>
            </a:r>
            <a:r>
              <a:rPr lang="en-US" altLang="en-US" sz="2400" dirty="0" smtClean="0"/>
              <a:t> that is accomplished.</a:t>
            </a:r>
          </a:p>
        </p:txBody>
      </p:sp>
    </p:spTree>
    <p:extLst>
      <p:ext uri="{BB962C8B-B14F-4D97-AF65-F5344CB8AC3E}">
        <p14:creationId xmlns:p14="http://schemas.microsoft.com/office/powerpoint/2010/main" val="4273839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smtClean="0"/>
              <a:t>Construct Validity	</a:t>
            </a:r>
          </a:p>
        </p:txBody>
      </p:sp>
      <p:sp>
        <p:nvSpPr>
          <p:cNvPr id="28675" name="Rectangle 3"/>
          <p:cNvSpPr>
            <a:spLocks noGrp="1" noChangeArrowheads="1"/>
          </p:cNvSpPr>
          <p:nvPr>
            <p:ph type="body" idx="1"/>
          </p:nvPr>
        </p:nvSpPr>
        <p:spPr/>
        <p:txBody>
          <a:bodyPr>
            <a:normAutofit/>
          </a:bodyPr>
          <a:lstStyle/>
          <a:p>
            <a:r>
              <a:rPr lang="en-US" altLang="en-US" sz="2400" dirty="0" smtClean="0"/>
              <a:t>When we are interested in the theoretical construct per se, however, the issue of exactly what is being measured becomes much more important.</a:t>
            </a:r>
          </a:p>
          <a:p>
            <a:r>
              <a:rPr lang="en-US" altLang="en-US" sz="2400" dirty="0" smtClean="0"/>
              <a:t>The general strategy for assessing </a:t>
            </a:r>
            <a:r>
              <a:rPr lang="en-US" altLang="en-US" sz="2400" b="1" dirty="0" smtClean="0"/>
              <a:t>construct validity</a:t>
            </a:r>
            <a:r>
              <a:rPr lang="en-US" altLang="en-US" sz="2400" dirty="0" smtClean="0"/>
              <a:t> involves (a) explicating the theoretical relations among relevant variables and (b) examining the degree to which the measure of the construct relates to things that it should and fails to relate to things that it should not.</a:t>
            </a:r>
          </a:p>
        </p:txBody>
      </p:sp>
    </p:spTree>
    <p:extLst>
      <p:ext uri="{BB962C8B-B14F-4D97-AF65-F5344CB8AC3E}">
        <p14:creationId xmlns:p14="http://schemas.microsoft.com/office/powerpoint/2010/main" val="2838050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Nomological Network</a:t>
            </a:r>
          </a:p>
        </p:txBody>
      </p:sp>
      <p:sp>
        <p:nvSpPr>
          <p:cNvPr id="29699" name="Rectangle 3"/>
          <p:cNvSpPr>
            <a:spLocks noGrp="1" noChangeArrowheads="1"/>
          </p:cNvSpPr>
          <p:nvPr>
            <p:ph type="body" idx="1"/>
          </p:nvPr>
        </p:nvSpPr>
        <p:spPr>
          <a:xfrm>
            <a:off x="685800" y="1981200"/>
            <a:ext cx="3657600" cy="4114800"/>
          </a:xfrm>
        </p:spPr>
        <p:txBody>
          <a:bodyPr>
            <a:normAutofit lnSpcReduction="10000"/>
          </a:bodyPr>
          <a:lstStyle/>
          <a:p>
            <a:r>
              <a:rPr lang="en-US" altLang="en-US" smtClean="0"/>
              <a:t>The </a:t>
            </a:r>
            <a:r>
              <a:rPr lang="en-US" altLang="en-US" b="1" smtClean="0"/>
              <a:t>nomological network</a:t>
            </a:r>
            <a:r>
              <a:rPr lang="en-US" altLang="en-US" smtClean="0"/>
              <a:t> represents the interrelations among variables involving the construct of interest.</a:t>
            </a:r>
          </a:p>
        </p:txBody>
      </p:sp>
      <p:sp>
        <p:nvSpPr>
          <p:cNvPr id="29700" name="Oval 4"/>
          <p:cNvSpPr>
            <a:spLocks noChangeArrowheads="1"/>
          </p:cNvSpPr>
          <p:nvPr/>
        </p:nvSpPr>
        <p:spPr bwMode="auto">
          <a:xfrm>
            <a:off x="5943600" y="3581400"/>
            <a:ext cx="990600" cy="990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9701" name="Text Box 5"/>
          <p:cNvSpPr txBox="1">
            <a:spLocks noChangeArrowheads="1"/>
          </p:cNvSpPr>
          <p:nvPr/>
        </p:nvSpPr>
        <p:spPr bwMode="auto">
          <a:xfrm>
            <a:off x="5943600" y="3810000"/>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self-</a:t>
            </a:r>
          </a:p>
          <a:p>
            <a:pPr algn="ctr">
              <a:spcBef>
                <a:spcPct val="0"/>
              </a:spcBef>
              <a:buFontTx/>
              <a:buNone/>
            </a:pPr>
            <a:r>
              <a:rPr lang="en-US" altLang="en-US" sz="1600"/>
              <a:t>esteem</a:t>
            </a:r>
          </a:p>
        </p:txBody>
      </p:sp>
      <p:sp>
        <p:nvSpPr>
          <p:cNvPr id="29702" name="Oval 6"/>
          <p:cNvSpPr>
            <a:spLocks noChangeArrowheads="1"/>
          </p:cNvSpPr>
          <p:nvPr/>
        </p:nvSpPr>
        <p:spPr bwMode="auto">
          <a:xfrm>
            <a:off x="5181600" y="1981200"/>
            <a:ext cx="1066800" cy="1066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9703" name="Text Box 7"/>
          <p:cNvSpPr txBox="1">
            <a:spLocks noChangeArrowheads="1"/>
          </p:cNvSpPr>
          <p:nvPr/>
        </p:nvSpPr>
        <p:spPr bwMode="auto">
          <a:xfrm>
            <a:off x="5181600" y="2209800"/>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achieve in school</a:t>
            </a:r>
          </a:p>
        </p:txBody>
      </p:sp>
      <p:sp>
        <p:nvSpPr>
          <p:cNvPr id="29704" name="Oval 8"/>
          <p:cNvSpPr>
            <a:spLocks noChangeArrowheads="1"/>
          </p:cNvSpPr>
          <p:nvPr/>
        </p:nvSpPr>
        <p:spPr bwMode="auto">
          <a:xfrm>
            <a:off x="5181600" y="5181600"/>
            <a:ext cx="1066800" cy="1066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9705" name="Text Box 9"/>
          <p:cNvSpPr txBox="1">
            <a:spLocks noChangeArrowheads="1"/>
          </p:cNvSpPr>
          <p:nvPr/>
        </p:nvSpPr>
        <p:spPr bwMode="auto">
          <a:xfrm>
            <a:off x="5181600" y="5410200"/>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distrust friends</a:t>
            </a:r>
          </a:p>
        </p:txBody>
      </p:sp>
      <p:sp>
        <p:nvSpPr>
          <p:cNvPr id="29706" name="Oval 10"/>
          <p:cNvSpPr>
            <a:spLocks noChangeArrowheads="1"/>
          </p:cNvSpPr>
          <p:nvPr/>
        </p:nvSpPr>
        <p:spPr bwMode="auto">
          <a:xfrm>
            <a:off x="7543800" y="2667000"/>
            <a:ext cx="1066800" cy="1066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29707" name="Text Box 11"/>
          <p:cNvSpPr txBox="1">
            <a:spLocks noChangeArrowheads="1"/>
          </p:cNvSpPr>
          <p:nvPr/>
        </p:nvSpPr>
        <p:spPr bwMode="auto">
          <a:xfrm>
            <a:off x="7543800" y="2895600"/>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ability to cope</a:t>
            </a:r>
          </a:p>
        </p:txBody>
      </p:sp>
      <p:sp>
        <p:nvSpPr>
          <p:cNvPr id="29708" name="Line 12"/>
          <p:cNvSpPr>
            <a:spLocks noChangeShapeType="1"/>
          </p:cNvSpPr>
          <p:nvPr/>
        </p:nvSpPr>
        <p:spPr bwMode="auto">
          <a:xfrm flipH="1" flipV="1">
            <a:off x="5943600" y="2971800"/>
            <a:ext cx="30480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709" name="Line 13"/>
          <p:cNvSpPr>
            <a:spLocks noChangeShapeType="1"/>
          </p:cNvSpPr>
          <p:nvPr/>
        </p:nvSpPr>
        <p:spPr bwMode="auto">
          <a:xfrm flipV="1">
            <a:off x="6858000" y="3505200"/>
            <a:ext cx="7620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710" name="Line 14"/>
          <p:cNvSpPr>
            <a:spLocks noChangeShapeType="1"/>
          </p:cNvSpPr>
          <p:nvPr/>
        </p:nvSpPr>
        <p:spPr bwMode="auto">
          <a:xfrm flipH="1">
            <a:off x="5791200" y="4572000"/>
            <a:ext cx="45720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711" name="Text Box 15"/>
          <p:cNvSpPr txBox="1">
            <a:spLocks noChangeArrowheads="1"/>
          </p:cNvSpPr>
          <p:nvPr/>
        </p:nvSpPr>
        <p:spPr bwMode="auto">
          <a:xfrm>
            <a:off x="6172200" y="47244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a:t>
            </a:r>
          </a:p>
        </p:txBody>
      </p:sp>
      <p:sp>
        <p:nvSpPr>
          <p:cNvPr id="29712" name="Text Box 16"/>
          <p:cNvSpPr txBox="1">
            <a:spLocks noChangeArrowheads="1"/>
          </p:cNvSpPr>
          <p:nvPr/>
        </p:nvSpPr>
        <p:spPr bwMode="auto">
          <a:xfrm>
            <a:off x="7010400" y="31242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a:t>
            </a:r>
          </a:p>
        </p:txBody>
      </p:sp>
      <p:sp>
        <p:nvSpPr>
          <p:cNvPr id="29713" name="Text Box 17"/>
          <p:cNvSpPr txBox="1">
            <a:spLocks noChangeArrowheads="1"/>
          </p:cNvSpPr>
          <p:nvPr/>
        </p:nvSpPr>
        <p:spPr bwMode="auto">
          <a:xfrm>
            <a:off x="5562600" y="32004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a:t>
            </a:r>
          </a:p>
        </p:txBody>
      </p:sp>
    </p:spTree>
    <p:extLst>
      <p:ext uri="{BB962C8B-B14F-4D97-AF65-F5344CB8AC3E}">
        <p14:creationId xmlns:p14="http://schemas.microsoft.com/office/powerpoint/2010/main" val="3897186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smtClean="0"/>
              <a:t>Nomological Network &amp; Validity</a:t>
            </a:r>
          </a:p>
        </p:txBody>
      </p:sp>
      <p:sp>
        <p:nvSpPr>
          <p:cNvPr id="30723" name="Rectangle 3"/>
          <p:cNvSpPr>
            <a:spLocks noGrp="1" noChangeArrowheads="1"/>
          </p:cNvSpPr>
          <p:nvPr>
            <p:ph type="body" idx="1"/>
          </p:nvPr>
        </p:nvSpPr>
        <p:spPr/>
        <p:txBody>
          <a:bodyPr>
            <a:normAutofit fontScale="92500"/>
          </a:bodyPr>
          <a:lstStyle/>
          <a:p>
            <a:r>
              <a:rPr lang="en-US" altLang="en-US" dirty="0" smtClean="0"/>
              <a:t>The process of assessing construct validity basically involves determining the degree to which our measure of the construct </a:t>
            </a:r>
            <a:r>
              <a:rPr lang="en-US" altLang="en-US" i="1" dirty="0" smtClean="0"/>
              <a:t>behaves</a:t>
            </a:r>
            <a:r>
              <a:rPr lang="en-US" altLang="en-US" dirty="0" smtClean="0"/>
              <a:t> in the way assumed by the theoretical network in which it is embedded.</a:t>
            </a:r>
          </a:p>
          <a:p>
            <a:r>
              <a:rPr lang="en-US" altLang="en-US" dirty="0" smtClean="0"/>
              <a:t>If, theoretically, people with high self-esteem should be more likely to succeed in school, then our measure of self-esteem should be able to predict people’s grades in school.  </a:t>
            </a:r>
          </a:p>
        </p:txBody>
      </p:sp>
    </p:spTree>
    <p:extLst>
      <p:ext uri="{BB962C8B-B14F-4D97-AF65-F5344CB8AC3E}">
        <p14:creationId xmlns:p14="http://schemas.microsoft.com/office/powerpoint/2010/main" val="2440323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Construct Validity</a:t>
            </a:r>
          </a:p>
        </p:txBody>
      </p:sp>
      <p:sp>
        <p:nvSpPr>
          <p:cNvPr id="31747" name="Rectangle 3"/>
          <p:cNvSpPr>
            <a:spLocks noGrp="1" noChangeArrowheads="1"/>
          </p:cNvSpPr>
          <p:nvPr>
            <p:ph type="body" idx="1"/>
          </p:nvPr>
        </p:nvSpPr>
        <p:spPr/>
        <p:txBody>
          <a:bodyPr>
            <a:normAutofit fontScale="92500" lnSpcReduction="10000"/>
          </a:bodyPr>
          <a:lstStyle/>
          <a:p>
            <a:r>
              <a:rPr lang="en-US" altLang="en-US" smtClean="0"/>
              <a:t>Notice here that establishing construct validity involves </a:t>
            </a:r>
            <a:r>
              <a:rPr lang="en-US" altLang="en-US" i="1" smtClean="0"/>
              <a:t>prediction</a:t>
            </a:r>
            <a:r>
              <a:rPr lang="en-US" altLang="en-US" smtClean="0"/>
              <a:t>. The difference between prediction in this context and prediction in the previous context is that </a:t>
            </a:r>
            <a:r>
              <a:rPr lang="en-US" altLang="en-US" i="1" smtClean="0"/>
              <a:t>we are no longer trying to predict school performance as best as we possibly can</a:t>
            </a:r>
            <a:r>
              <a:rPr lang="en-US" altLang="en-US" smtClean="0"/>
              <a:t>.</a:t>
            </a:r>
          </a:p>
          <a:p>
            <a:r>
              <a:rPr lang="en-US" altLang="en-US" smtClean="0"/>
              <a:t>Our measure of self-esteem should only predict performance to the degree to which we would expect these two variables to be related theoretically.</a:t>
            </a:r>
          </a:p>
        </p:txBody>
      </p:sp>
    </p:spTree>
    <p:extLst>
      <p:ext uri="{BB962C8B-B14F-4D97-AF65-F5344CB8AC3E}">
        <p14:creationId xmlns:p14="http://schemas.microsoft.com/office/powerpoint/2010/main" val="3662185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smtClean="0"/>
              <a:t>Discriminant Validity</a:t>
            </a:r>
          </a:p>
        </p:txBody>
      </p:sp>
      <p:sp>
        <p:nvSpPr>
          <p:cNvPr id="32771" name="Rectangle 3"/>
          <p:cNvSpPr>
            <a:spLocks noGrp="1" noChangeArrowheads="1"/>
          </p:cNvSpPr>
          <p:nvPr>
            <p:ph type="body" idx="1"/>
          </p:nvPr>
        </p:nvSpPr>
        <p:spPr>
          <a:xfrm>
            <a:off x="685800" y="1981200"/>
            <a:ext cx="3886200" cy="4114800"/>
          </a:xfrm>
        </p:spPr>
        <p:txBody>
          <a:bodyPr>
            <a:normAutofit fontScale="77500" lnSpcReduction="20000"/>
          </a:bodyPr>
          <a:lstStyle/>
          <a:p>
            <a:r>
              <a:rPr lang="en-US" altLang="en-US" smtClean="0"/>
              <a:t>The measure should also </a:t>
            </a:r>
            <a:r>
              <a:rPr lang="en-US" altLang="en-US" b="1" smtClean="0"/>
              <a:t>fail</a:t>
            </a:r>
            <a:r>
              <a:rPr lang="en-US" altLang="en-US" smtClean="0"/>
              <a:t> to be related to variables that, theoretically, are unrelated to self-esteem.  </a:t>
            </a:r>
          </a:p>
          <a:p>
            <a:r>
              <a:rPr lang="en-US" altLang="en-US" smtClean="0"/>
              <a:t>The ability of a measure to fail to predict irrelevant variables is referred to as the measure’s </a:t>
            </a:r>
            <a:r>
              <a:rPr lang="en-US" altLang="en-US" b="1" smtClean="0"/>
              <a:t>discriminant validity</a:t>
            </a:r>
            <a:r>
              <a:rPr lang="en-US" altLang="en-US" smtClean="0"/>
              <a:t>.</a:t>
            </a:r>
          </a:p>
        </p:txBody>
      </p:sp>
      <p:sp>
        <p:nvSpPr>
          <p:cNvPr id="32772" name="Oval 4"/>
          <p:cNvSpPr>
            <a:spLocks noChangeArrowheads="1"/>
          </p:cNvSpPr>
          <p:nvPr/>
        </p:nvSpPr>
        <p:spPr bwMode="auto">
          <a:xfrm>
            <a:off x="5943600" y="3581400"/>
            <a:ext cx="990600" cy="990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32773" name="Text Box 5"/>
          <p:cNvSpPr txBox="1">
            <a:spLocks noChangeArrowheads="1"/>
          </p:cNvSpPr>
          <p:nvPr/>
        </p:nvSpPr>
        <p:spPr bwMode="auto">
          <a:xfrm>
            <a:off x="5943600" y="3810000"/>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self-</a:t>
            </a:r>
          </a:p>
          <a:p>
            <a:pPr algn="ctr">
              <a:spcBef>
                <a:spcPct val="0"/>
              </a:spcBef>
              <a:buFontTx/>
              <a:buNone/>
            </a:pPr>
            <a:r>
              <a:rPr lang="en-US" altLang="en-US" sz="1600"/>
              <a:t>esteem</a:t>
            </a:r>
          </a:p>
        </p:txBody>
      </p:sp>
      <p:sp>
        <p:nvSpPr>
          <p:cNvPr id="32774" name="Oval 6"/>
          <p:cNvSpPr>
            <a:spLocks noChangeArrowheads="1"/>
          </p:cNvSpPr>
          <p:nvPr/>
        </p:nvSpPr>
        <p:spPr bwMode="auto">
          <a:xfrm>
            <a:off x="5181600" y="1981200"/>
            <a:ext cx="1066800" cy="1066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32775" name="Text Box 7"/>
          <p:cNvSpPr txBox="1">
            <a:spLocks noChangeArrowheads="1"/>
          </p:cNvSpPr>
          <p:nvPr/>
        </p:nvSpPr>
        <p:spPr bwMode="auto">
          <a:xfrm>
            <a:off x="5181600" y="2209800"/>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achieve in school</a:t>
            </a:r>
          </a:p>
        </p:txBody>
      </p:sp>
      <p:sp>
        <p:nvSpPr>
          <p:cNvPr id="32776" name="Oval 8"/>
          <p:cNvSpPr>
            <a:spLocks noChangeArrowheads="1"/>
          </p:cNvSpPr>
          <p:nvPr/>
        </p:nvSpPr>
        <p:spPr bwMode="auto">
          <a:xfrm>
            <a:off x="5181600" y="5181600"/>
            <a:ext cx="1066800" cy="1066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32777" name="Text Box 9"/>
          <p:cNvSpPr txBox="1">
            <a:spLocks noChangeArrowheads="1"/>
          </p:cNvSpPr>
          <p:nvPr/>
        </p:nvSpPr>
        <p:spPr bwMode="auto">
          <a:xfrm>
            <a:off x="5181600" y="5410200"/>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distrust friends</a:t>
            </a:r>
          </a:p>
        </p:txBody>
      </p:sp>
      <p:sp>
        <p:nvSpPr>
          <p:cNvPr id="32778" name="Oval 10"/>
          <p:cNvSpPr>
            <a:spLocks noChangeArrowheads="1"/>
          </p:cNvSpPr>
          <p:nvPr/>
        </p:nvSpPr>
        <p:spPr bwMode="auto">
          <a:xfrm>
            <a:off x="7543800" y="2667000"/>
            <a:ext cx="1066800" cy="1066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32779" name="Text Box 11"/>
          <p:cNvSpPr txBox="1">
            <a:spLocks noChangeArrowheads="1"/>
          </p:cNvSpPr>
          <p:nvPr/>
        </p:nvSpPr>
        <p:spPr bwMode="auto">
          <a:xfrm>
            <a:off x="7543800" y="2895600"/>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ability to cope</a:t>
            </a:r>
          </a:p>
        </p:txBody>
      </p:sp>
      <p:sp>
        <p:nvSpPr>
          <p:cNvPr id="32780" name="Text Box 15"/>
          <p:cNvSpPr txBox="1">
            <a:spLocks noChangeArrowheads="1"/>
          </p:cNvSpPr>
          <p:nvPr/>
        </p:nvSpPr>
        <p:spPr bwMode="auto">
          <a:xfrm>
            <a:off x="5943600" y="47244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a:t>
            </a:r>
          </a:p>
        </p:txBody>
      </p:sp>
      <p:sp>
        <p:nvSpPr>
          <p:cNvPr id="32781" name="Text Box 16"/>
          <p:cNvSpPr txBox="1">
            <a:spLocks noChangeArrowheads="1"/>
          </p:cNvSpPr>
          <p:nvPr/>
        </p:nvSpPr>
        <p:spPr bwMode="auto">
          <a:xfrm>
            <a:off x="7010400" y="31242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a:t>
            </a:r>
          </a:p>
        </p:txBody>
      </p:sp>
      <p:sp>
        <p:nvSpPr>
          <p:cNvPr id="32782" name="Text Box 17"/>
          <p:cNvSpPr txBox="1">
            <a:spLocks noChangeArrowheads="1"/>
          </p:cNvSpPr>
          <p:nvPr/>
        </p:nvSpPr>
        <p:spPr bwMode="auto">
          <a:xfrm>
            <a:off x="5562600" y="32004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a:t>
            </a:r>
          </a:p>
        </p:txBody>
      </p:sp>
      <p:sp>
        <p:nvSpPr>
          <p:cNvPr id="32783" name="Oval 18"/>
          <p:cNvSpPr>
            <a:spLocks noChangeArrowheads="1"/>
          </p:cNvSpPr>
          <p:nvPr/>
        </p:nvSpPr>
        <p:spPr bwMode="auto">
          <a:xfrm>
            <a:off x="7391400" y="4648200"/>
            <a:ext cx="1066800" cy="1066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spcBef>
                <a:spcPct val="0"/>
              </a:spcBef>
              <a:buFontTx/>
              <a:buNone/>
            </a:pPr>
            <a:endParaRPr lang="en-US" altLang="en-US">
              <a:latin typeface="Times New Roman" pitchFamily="18" charset="0"/>
            </a:endParaRPr>
          </a:p>
        </p:txBody>
      </p:sp>
      <p:sp>
        <p:nvSpPr>
          <p:cNvPr id="32784" name="Text Box 19"/>
          <p:cNvSpPr txBox="1">
            <a:spLocks noChangeArrowheads="1"/>
          </p:cNvSpPr>
          <p:nvPr/>
        </p:nvSpPr>
        <p:spPr bwMode="auto">
          <a:xfrm>
            <a:off x="7391400" y="4905375"/>
            <a:ext cx="106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0"/>
              </a:spcBef>
              <a:buFontTx/>
              <a:buNone/>
            </a:pPr>
            <a:r>
              <a:rPr lang="en-US" altLang="en-US" sz="1600"/>
              <a:t>like coffee</a:t>
            </a:r>
          </a:p>
        </p:txBody>
      </p:sp>
      <p:cxnSp>
        <p:nvCxnSpPr>
          <p:cNvPr id="32785" name="AutoShape 22"/>
          <p:cNvCxnSpPr>
            <a:cxnSpLocks noChangeShapeType="1"/>
            <a:stCxn id="32772" idx="5"/>
            <a:endCxn id="32783" idx="1"/>
          </p:cNvCxnSpPr>
          <p:nvPr/>
        </p:nvCxnSpPr>
        <p:spPr bwMode="auto">
          <a:xfrm>
            <a:off x="6789738" y="4427538"/>
            <a:ext cx="757237" cy="376237"/>
          </a:xfrm>
          <a:prstGeom prst="straightConnector1">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86" name="AutoShape 23"/>
          <p:cNvCxnSpPr>
            <a:cxnSpLocks noChangeShapeType="1"/>
            <a:stCxn id="32772" idx="7"/>
            <a:endCxn id="32778" idx="3"/>
          </p:cNvCxnSpPr>
          <p:nvPr/>
        </p:nvCxnSpPr>
        <p:spPr bwMode="auto">
          <a:xfrm flipV="1">
            <a:off x="6789738" y="3578225"/>
            <a:ext cx="909637" cy="147638"/>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87" name="AutoShape 24"/>
          <p:cNvCxnSpPr>
            <a:cxnSpLocks noChangeShapeType="1"/>
            <a:stCxn id="32772" idx="0"/>
            <a:endCxn id="32774" idx="5"/>
          </p:cNvCxnSpPr>
          <p:nvPr/>
        </p:nvCxnSpPr>
        <p:spPr bwMode="auto">
          <a:xfrm flipH="1" flipV="1">
            <a:off x="6092825" y="2892425"/>
            <a:ext cx="346075" cy="688975"/>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88" name="AutoShape 25"/>
          <p:cNvCxnSpPr>
            <a:cxnSpLocks noChangeShapeType="1"/>
            <a:stCxn id="32772" idx="3"/>
            <a:endCxn id="32776" idx="0"/>
          </p:cNvCxnSpPr>
          <p:nvPr/>
        </p:nvCxnSpPr>
        <p:spPr bwMode="auto">
          <a:xfrm flipH="1">
            <a:off x="5715000" y="4427538"/>
            <a:ext cx="373063" cy="754062"/>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89" name="Text Box 26"/>
          <p:cNvSpPr txBox="1">
            <a:spLocks noChangeArrowheads="1"/>
          </p:cNvSpPr>
          <p:nvPr/>
        </p:nvSpPr>
        <p:spPr bwMode="auto">
          <a:xfrm>
            <a:off x="7086600" y="41148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400">
                <a:solidFill>
                  <a:schemeClr val="tx1"/>
                </a:solidFill>
                <a:latin typeface="Arial" charset="0"/>
              </a:defRPr>
            </a:lvl4pPr>
            <a:lvl5pPr marL="2057400" indent="-228600">
              <a:spcBef>
                <a:spcPct val="20000"/>
              </a:spcBef>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a:spcBef>
                <a:spcPct val="50000"/>
              </a:spcBef>
              <a:buFontTx/>
              <a:buNone/>
            </a:pPr>
            <a:r>
              <a:rPr lang="en-US" altLang="en-US">
                <a:latin typeface="Times New Roman" pitchFamily="18" charset="0"/>
              </a:rPr>
              <a:t>0</a:t>
            </a:r>
          </a:p>
        </p:txBody>
      </p:sp>
    </p:spTree>
    <p:extLst>
      <p:ext uri="{BB962C8B-B14F-4D97-AF65-F5344CB8AC3E}">
        <p14:creationId xmlns:p14="http://schemas.microsoft.com/office/powerpoint/2010/main" val="3627603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t>Validity: Assessing validity</a:t>
            </a:r>
          </a:p>
        </p:txBody>
      </p:sp>
      <p:sp>
        <p:nvSpPr>
          <p:cNvPr id="33795" name="Rectangle 3"/>
          <p:cNvSpPr>
            <a:spLocks noGrp="1" noChangeArrowheads="1"/>
          </p:cNvSpPr>
          <p:nvPr>
            <p:ph type="body" idx="1"/>
          </p:nvPr>
        </p:nvSpPr>
        <p:spPr/>
        <p:txBody>
          <a:bodyPr>
            <a:normAutofit fontScale="85000" lnSpcReduction="20000"/>
          </a:bodyPr>
          <a:lstStyle/>
          <a:p>
            <a:r>
              <a:rPr lang="en-US" altLang="en-US" smtClean="0"/>
              <a:t>Finally, it is useful, but not necessary, for a measure to have face validity.</a:t>
            </a:r>
          </a:p>
          <a:p>
            <a:r>
              <a:rPr lang="en-US" altLang="en-US" b="1" smtClean="0"/>
              <a:t>Face validity</a:t>
            </a:r>
            <a:r>
              <a:rPr lang="en-US" altLang="en-US" smtClean="0"/>
              <a:t>:  The degree to which a measure </a:t>
            </a:r>
            <a:r>
              <a:rPr lang="en-US" altLang="en-US" i="1" smtClean="0"/>
              <a:t>appears</a:t>
            </a:r>
            <a:r>
              <a:rPr lang="en-US" altLang="en-US" smtClean="0"/>
              <a:t> to measuring what it is supposed to measure.</a:t>
            </a:r>
          </a:p>
          <a:p>
            <a:r>
              <a:rPr lang="en-US" altLang="en-US" smtClean="0"/>
              <a:t>A questionnaire item designed to measure self-esteem that reads “I have high self-esteem” has face validity.  An item that reads “I like cabbage in my Frosted Flakes” does not.</a:t>
            </a:r>
          </a:p>
          <a:p>
            <a:r>
              <a:rPr lang="en-US" altLang="en-US" smtClean="0"/>
              <a:t>In the context of prediction, face validity doesn’t matter. In the context of construct validity, it matters more.</a:t>
            </a:r>
          </a:p>
        </p:txBody>
      </p:sp>
    </p:spTree>
    <p:extLst>
      <p:ext uri="{BB962C8B-B14F-4D97-AF65-F5344CB8AC3E}">
        <p14:creationId xmlns:p14="http://schemas.microsoft.com/office/powerpoint/2010/main" val="3064786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r>
              <a:rPr lang="en-US" altLang="en-US" smtClean="0"/>
              <a:t>A Final Note on Construct Validity</a:t>
            </a:r>
          </a:p>
        </p:txBody>
      </p:sp>
      <p:sp>
        <p:nvSpPr>
          <p:cNvPr id="34819" name="Rectangle 3"/>
          <p:cNvSpPr>
            <a:spLocks noGrp="1" noChangeArrowheads="1"/>
          </p:cNvSpPr>
          <p:nvPr>
            <p:ph type="body" idx="1"/>
          </p:nvPr>
        </p:nvSpPr>
        <p:spPr/>
        <p:txBody>
          <a:bodyPr>
            <a:normAutofit fontScale="85000" lnSpcReduction="10000"/>
          </a:bodyPr>
          <a:lstStyle/>
          <a:p>
            <a:r>
              <a:rPr lang="en-US" altLang="en-US" dirty="0" smtClean="0"/>
              <a:t>The process of establishing construct validity is one of the primary enterprises of psychological research.</a:t>
            </a:r>
          </a:p>
          <a:p>
            <a:r>
              <a:rPr lang="en-US" altLang="en-US" dirty="0" smtClean="0"/>
              <a:t>When we are measuring the association between two variables to assess a measure’s predictive or discriminant validity, we are evaluating both (a) the </a:t>
            </a:r>
            <a:r>
              <a:rPr lang="en-US" altLang="en-US" i="1" dirty="0" smtClean="0"/>
              <a:t>quality of the measure</a:t>
            </a:r>
            <a:r>
              <a:rPr lang="en-US" altLang="en-US" dirty="0" smtClean="0"/>
              <a:t> and (b) the </a:t>
            </a:r>
            <a:r>
              <a:rPr lang="en-US" altLang="en-US" i="1" dirty="0" smtClean="0"/>
              <a:t>soundness of the </a:t>
            </a:r>
            <a:r>
              <a:rPr lang="en-US" altLang="en-US" i="1" dirty="0" err="1" smtClean="0"/>
              <a:t>nomological</a:t>
            </a:r>
            <a:r>
              <a:rPr lang="en-US" altLang="en-US" i="1" dirty="0" smtClean="0"/>
              <a:t> network</a:t>
            </a:r>
            <a:r>
              <a:rPr lang="en-US" altLang="en-US" dirty="0" smtClean="0"/>
              <a:t>.</a:t>
            </a:r>
          </a:p>
          <a:p>
            <a:r>
              <a:rPr lang="en-US" altLang="en-US" dirty="0" smtClean="0"/>
              <a:t>It is not unusual for researchers to refine the </a:t>
            </a:r>
            <a:r>
              <a:rPr lang="en-US" altLang="en-US" dirty="0" err="1" smtClean="0"/>
              <a:t>nomological</a:t>
            </a:r>
            <a:r>
              <a:rPr lang="en-US" altLang="en-US" dirty="0" smtClean="0"/>
              <a:t> network as they learn more about how various measures are inter-related.</a:t>
            </a:r>
          </a:p>
        </p:txBody>
      </p:sp>
    </p:spTree>
    <p:extLst>
      <p:ext uri="{BB962C8B-B14F-4D97-AF65-F5344CB8AC3E}">
        <p14:creationId xmlns:p14="http://schemas.microsoft.com/office/powerpoint/2010/main" val="1266191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1880</Words>
  <Application>Microsoft Office PowerPoint</Application>
  <PresentationFormat>On-screen Show (4:3)</PresentationFormat>
  <Paragraphs>335</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Different forms of validity and why they matter</vt:lpstr>
      <vt:lpstr>Validity</vt:lpstr>
      <vt:lpstr>Why reliability alone is not enough</vt:lpstr>
      <vt:lpstr>Validity</vt:lpstr>
      <vt:lpstr>Validity: Does systematic error accumulate?</vt:lpstr>
      <vt:lpstr>Validity: Does error accumulate?</vt:lpstr>
      <vt:lpstr>PowerPoint Presentation</vt:lpstr>
      <vt:lpstr>PowerPoint Presentation</vt:lpstr>
      <vt:lpstr>Validity: Ensuring validity</vt:lpstr>
      <vt:lpstr>Example</vt:lpstr>
      <vt:lpstr>PowerPoint Presentation</vt:lpstr>
      <vt:lpstr>Another Example</vt:lpstr>
      <vt:lpstr>PowerPoint Presentation</vt:lpstr>
      <vt:lpstr>PowerPoint Presentation</vt:lpstr>
      <vt:lpstr>Validity</vt:lpstr>
      <vt:lpstr>Different ways to think about validity</vt:lpstr>
      <vt:lpstr>Prediction</vt:lpstr>
      <vt:lpstr>Predictive Validity</vt:lpstr>
      <vt:lpstr>PowerPoint Presentation</vt:lpstr>
      <vt:lpstr>Predictive Validity</vt:lpstr>
      <vt:lpstr>PowerPoint Presentation</vt:lpstr>
      <vt:lpstr>PowerPoint Presentation</vt:lpstr>
      <vt:lpstr>PowerPoint Presentation</vt:lpstr>
      <vt:lpstr>PowerPoint Presentation</vt:lpstr>
      <vt:lpstr>Construct Validity </vt:lpstr>
      <vt:lpstr>Construct Validity </vt:lpstr>
      <vt:lpstr>Construct Validity </vt:lpstr>
      <vt:lpstr>Nomological Network</vt:lpstr>
      <vt:lpstr>Nomological Network &amp; Validity</vt:lpstr>
      <vt:lpstr>Construct Validity</vt:lpstr>
      <vt:lpstr>Discriminant Validity</vt:lpstr>
      <vt:lpstr>Validity: Assessing validity</vt:lpstr>
      <vt:lpstr>A Final Note on Construct Validity</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 forms of validity and why they matter</dc:title>
  <dc:creator>chris</dc:creator>
  <cp:lastModifiedBy>chris</cp:lastModifiedBy>
  <cp:revision>8</cp:revision>
  <dcterms:created xsi:type="dcterms:W3CDTF">2015-10-12T23:30:53Z</dcterms:created>
  <dcterms:modified xsi:type="dcterms:W3CDTF">2015-10-13T00:19:07Z</dcterms:modified>
</cp:coreProperties>
</file>